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0" d="100"/>
          <a:sy n="40" d="100"/>
        </p:scale>
        <p:origin x="20" y="5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Brownlee" userId="ee09a8d8-3916-415b-82ba-5e3f0bba9e2f" providerId="ADAL" clId="{60B762CF-E88D-4174-807E-9FAAB55E636A}"/>
    <pc:docChg chg="modSld">
      <pc:chgData name="Ian Brownlee" userId="ee09a8d8-3916-415b-82ba-5e3f0bba9e2f" providerId="ADAL" clId="{60B762CF-E88D-4174-807E-9FAAB55E636A}" dt="2022-01-10T16:53:09.819" v="24" actId="13926"/>
      <pc:docMkLst>
        <pc:docMk/>
      </pc:docMkLst>
      <pc:sldChg chg="modSp mod">
        <pc:chgData name="Ian Brownlee" userId="ee09a8d8-3916-415b-82ba-5e3f0bba9e2f" providerId="ADAL" clId="{60B762CF-E88D-4174-807E-9FAAB55E636A}" dt="2022-01-10T16:53:09.819" v="24" actId="13926"/>
        <pc:sldMkLst>
          <pc:docMk/>
          <pc:sldMk cId="4196037934" sldId="256"/>
        </pc:sldMkLst>
        <pc:spChg chg="mod">
          <ac:chgData name="Ian Brownlee" userId="ee09a8d8-3916-415b-82ba-5e3f0bba9e2f" providerId="ADAL" clId="{60B762CF-E88D-4174-807E-9FAAB55E636A}" dt="2022-01-10T16:53:09.819" v="24" actId="13926"/>
          <ac:spMkLst>
            <pc:docMk/>
            <pc:sldMk cId="4196037934" sldId="256"/>
            <ac:spMk id="2" creationId="{00000000-0000-0000-0000-000000000000}"/>
          </ac:spMkLst>
        </pc:spChg>
        <pc:spChg chg="mod">
          <ac:chgData name="Ian Brownlee" userId="ee09a8d8-3916-415b-82ba-5e3f0bba9e2f" providerId="ADAL" clId="{60B762CF-E88D-4174-807E-9FAAB55E636A}" dt="2022-01-10T16:43:02.713" v="19" actId="1076"/>
          <ac:spMkLst>
            <pc:docMk/>
            <pc:sldMk cId="4196037934" sldId="256"/>
            <ac:spMk id="4" creationId="{7215AA5B-2A3D-4631-B763-1BC4ACD0D0A3}"/>
          </ac:spMkLst>
        </pc:spChg>
        <pc:picChg chg="mod">
          <ac:chgData name="Ian Brownlee" userId="ee09a8d8-3916-415b-82ba-5e3f0bba9e2f" providerId="ADAL" clId="{60B762CF-E88D-4174-807E-9FAAB55E636A}" dt="2022-01-10T16:43:13.701" v="21" actId="1076"/>
          <ac:picMkLst>
            <pc:docMk/>
            <pc:sldMk cId="4196037934" sldId="256"/>
            <ac:picMk id="6" creationId="{6DCCD277-FDB9-478D-A6F8-94F43F6D6A51}"/>
          </ac:picMkLst>
        </pc:picChg>
        <pc:picChg chg="mod">
          <ac:chgData name="Ian Brownlee" userId="ee09a8d8-3916-415b-82ba-5e3f0bba9e2f" providerId="ADAL" clId="{60B762CF-E88D-4174-807E-9FAAB55E636A}" dt="2022-01-10T16:43:29.015" v="23" actId="1076"/>
          <ac:picMkLst>
            <pc:docMk/>
            <pc:sldMk cId="4196037934" sldId="256"/>
            <ac:picMk id="38" creationId="{C3568636-5F73-4B7D-BF9E-B8F0AD26FF56}"/>
          </ac:picMkLst>
        </pc:picChg>
      </pc:sldChg>
    </pc:docChg>
  </pc:docChgLst>
  <pc:docChgLst>
    <pc:chgData name="Ian Brownlee" userId="ee09a8d8-3916-415b-82ba-5e3f0bba9e2f" providerId="ADAL" clId="{E38E915E-3992-440C-801B-7251433D3C65}"/>
    <pc:docChg chg="modSld">
      <pc:chgData name="Ian Brownlee" userId="ee09a8d8-3916-415b-82ba-5e3f0bba9e2f" providerId="ADAL" clId="{E38E915E-3992-440C-801B-7251433D3C65}" dt="2022-11-22T14:34:33.271" v="10" actId="20577"/>
      <pc:docMkLst>
        <pc:docMk/>
      </pc:docMkLst>
      <pc:sldChg chg="modSp mod">
        <pc:chgData name="Ian Brownlee" userId="ee09a8d8-3916-415b-82ba-5e3f0bba9e2f" providerId="ADAL" clId="{E38E915E-3992-440C-801B-7251433D3C65}" dt="2022-11-22T14:34:33.271" v="10" actId="20577"/>
        <pc:sldMkLst>
          <pc:docMk/>
          <pc:sldMk cId="4196037934" sldId="256"/>
        </pc:sldMkLst>
        <pc:spChg chg="mod">
          <ac:chgData name="Ian Brownlee" userId="ee09a8d8-3916-415b-82ba-5e3f0bba9e2f" providerId="ADAL" clId="{E38E915E-3992-440C-801B-7251433D3C65}" dt="2022-11-22T14:34:33.271" v="10" actId="20577"/>
          <ac:spMkLst>
            <pc:docMk/>
            <pc:sldMk cId="4196037934" sldId="256"/>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2717480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528615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41627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3738664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81939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3050598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1935024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401842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146411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3259034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4135372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403354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1252099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2384786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2445121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02B540-0222-46EA-B533-1C1DC9E28C05}" type="slidenum">
              <a:rPr lang="en-GB" smtClean="0"/>
              <a:pPr/>
              <a:t>‹#›</a:t>
            </a:fld>
            <a:endParaRPr lang="en-GB"/>
          </a:p>
        </p:txBody>
      </p:sp>
      <p:sp>
        <p:nvSpPr>
          <p:cNvPr id="5" name="Date Placeholder 4"/>
          <p:cNvSpPr>
            <a:spLocks noGrp="1"/>
          </p:cNvSpPr>
          <p:nvPr>
            <p:ph type="dt" sz="half" idx="10"/>
          </p:nvPr>
        </p:nvSpPr>
        <p:spPr/>
        <p:txBody>
          <a:bodyPr/>
          <a:lstStyle/>
          <a:p>
            <a:fld id="{5A6F0029-C955-4144-BB1D-AFBF48BD5AF1}" type="datetimeFigureOut">
              <a:rPr lang="en-GB" smtClean="0"/>
              <a:pPr/>
              <a:t>22/11/2022</a:t>
            </a:fld>
            <a:endParaRPr lang="en-GB"/>
          </a:p>
        </p:txBody>
      </p:sp>
    </p:spTree>
    <p:extLst>
      <p:ext uri="{BB962C8B-B14F-4D97-AF65-F5344CB8AC3E}">
        <p14:creationId xmlns:p14="http://schemas.microsoft.com/office/powerpoint/2010/main" val="1084547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A6F0029-C955-4144-BB1D-AFBF48BD5AF1}" type="datetimeFigureOut">
              <a:rPr lang="en-GB" smtClean="0"/>
              <a:pPr/>
              <a:t>22/11/2022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902B540-0222-46EA-B533-1C1DC9E28C05}" type="slidenum">
              <a:rPr lang="en-GB" smtClean="0"/>
              <a:pPr/>
              <a:t>‹#›</a:t>
            </a:fld>
            <a:endParaRPr lang="en-GB"/>
          </a:p>
        </p:txBody>
      </p:sp>
    </p:spTree>
    <p:extLst>
      <p:ext uri="{BB962C8B-B14F-4D97-AF65-F5344CB8AC3E}">
        <p14:creationId xmlns:p14="http://schemas.microsoft.com/office/powerpoint/2010/main" val="204565741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berdeenshire.gov.uk/schools/school-info/admissions/primary-school-registration/"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mailto:eal.service@aberdeenshire.gov.uk"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ext, checker&#10;&#10;Description automatically generated">
            <a:extLst>
              <a:ext uri="{FF2B5EF4-FFF2-40B4-BE49-F238E27FC236}">
                <a16:creationId xmlns:a16="http://schemas.microsoft.com/office/drawing/2014/main" id="{6DCCD277-FDB9-478D-A6F8-94F43F6D6A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911" t="9091" r="5730" b="2"/>
          <a:stretch/>
        </p:blipFill>
        <p:spPr>
          <a:xfrm>
            <a:off x="6493673"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ctrTitle"/>
          </p:nvPr>
        </p:nvSpPr>
        <p:spPr>
          <a:xfrm>
            <a:off x="897553" y="425847"/>
            <a:ext cx="6707804" cy="5108178"/>
          </a:xfrm>
        </p:spPr>
        <p:txBody>
          <a:bodyPr anchorCtr="0">
            <a:noAutofit/>
          </a:bodyPr>
          <a:lstStyle/>
          <a:p>
            <a:pPr algn="l"/>
            <a:r>
              <a:rPr lang="en-GB" sz="2200" b="1" dirty="0" err="1">
                <a:solidFill>
                  <a:srgbClr val="002060"/>
                </a:solidFill>
              </a:rPr>
              <a:t>Szkoła</a:t>
            </a:r>
            <a:br>
              <a:rPr lang="en-GB" sz="2200" dirty="0"/>
            </a:br>
            <a:r>
              <a:rPr lang="pl-PL" sz="2200" dirty="0">
                <a:solidFill>
                  <a:srgbClr val="0070C0"/>
                </a:solidFill>
              </a:rPr>
              <a:t>Jeśli Państwa dziecko urodziło się pomiędzy 1 mar</a:t>
            </a:r>
            <a:r>
              <a:rPr lang="en-GB" sz="2200" dirty="0">
                <a:solidFill>
                  <a:srgbClr val="0070C0"/>
                </a:solidFill>
              </a:rPr>
              <a:t>c</a:t>
            </a:r>
            <a:r>
              <a:rPr lang="pl-PL" sz="2200" dirty="0">
                <a:solidFill>
                  <a:srgbClr val="0070C0"/>
                </a:solidFill>
              </a:rPr>
              <a:t>a 201</a:t>
            </a:r>
            <a:r>
              <a:rPr lang="en-GB" sz="2200" dirty="0">
                <a:solidFill>
                  <a:srgbClr val="0070C0"/>
                </a:solidFill>
              </a:rPr>
              <a:t>8</a:t>
            </a:r>
            <a:r>
              <a:rPr lang="pl-PL" sz="2200" dirty="0">
                <a:solidFill>
                  <a:srgbClr val="0070C0"/>
                </a:solidFill>
              </a:rPr>
              <a:t> a 28 lutego 201</a:t>
            </a:r>
            <a:r>
              <a:rPr lang="en-GB" sz="2200" dirty="0">
                <a:solidFill>
                  <a:srgbClr val="0070C0"/>
                </a:solidFill>
              </a:rPr>
              <a:t>9</a:t>
            </a:r>
            <a:r>
              <a:rPr lang="pl-PL" sz="2200" dirty="0">
                <a:solidFill>
                  <a:srgbClr val="0070C0"/>
                </a:solidFill>
              </a:rPr>
              <a:t>, możecie Państwo zarejestrować je w styczniu 202</a:t>
            </a:r>
            <a:r>
              <a:rPr lang="en-GB" sz="2200" dirty="0">
                <a:solidFill>
                  <a:srgbClr val="0070C0"/>
                </a:solidFill>
              </a:rPr>
              <a:t>3</a:t>
            </a:r>
            <a:r>
              <a:rPr lang="pl-PL" sz="2200" dirty="0">
                <a:solidFill>
                  <a:srgbClr val="0070C0"/>
                </a:solidFill>
              </a:rPr>
              <a:t> aby rozpoczęło uczęszczanie do szkoły od sierpnia 202</a:t>
            </a:r>
            <a:r>
              <a:rPr lang="en-GB" sz="2200" dirty="0">
                <a:solidFill>
                  <a:srgbClr val="0070C0"/>
                </a:solidFill>
              </a:rPr>
              <a:t>3</a:t>
            </a:r>
            <a:r>
              <a:rPr lang="pl-PL" sz="2200" dirty="0">
                <a:solidFill>
                  <a:srgbClr val="0070C0"/>
                </a:solidFill>
              </a:rPr>
              <a:t>. </a:t>
            </a:r>
            <a:br>
              <a:rPr lang="en-GB" sz="2200" dirty="0">
                <a:solidFill>
                  <a:srgbClr val="0070C0"/>
                </a:solidFill>
              </a:rPr>
            </a:br>
            <a:r>
              <a:rPr lang="pl-PL" sz="2200" dirty="0">
                <a:solidFill>
                  <a:srgbClr val="0070C0"/>
                </a:solidFill>
              </a:rPr>
              <a:t> </a:t>
            </a:r>
            <a:br>
              <a:rPr lang="en-GB" sz="2200" dirty="0">
                <a:solidFill>
                  <a:srgbClr val="0070C0"/>
                </a:solidFill>
              </a:rPr>
            </a:br>
            <a:r>
              <a:rPr lang="pl-PL" sz="2200" dirty="0">
                <a:solidFill>
                  <a:srgbClr val="0070C0"/>
                </a:solidFill>
                <a:effectLst/>
                <a:latin typeface="+mn-lt"/>
                <a:ea typeface="Calibri" panose="020F0502020204030204" pitchFamily="34" charset="0"/>
                <a:cs typeface="Times New Roman" panose="02020603050405020304" pitchFamily="18" charset="0"/>
              </a:rPr>
              <a:t>Okres rejestracji do szkoły na rok szkolny 202</a:t>
            </a:r>
            <a:r>
              <a:rPr lang="en-GB" sz="2200" dirty="0">
                <a:solidFill>
                  <a:srgbClr val="0070C0"/>
                </a:solidFill>
                <a:effectLst/>
                <a:latin typeface="+mn-lt"/>
                <a:ea typeface="Calibri" panose="020F0502020204030204" pitchFamily="34" charset="0"/>
                <a:cs typeface="Times New Roman" panose="02020603050405020304" pitchFamily="18" charset="0"/>
              </a:rPr>
              <a:t>3</a:t>
            </a:r>
            <a:r>
              <a:rPr lang="pl-PL" sz="2200" dirty="0">
                <a:solidFill>
                  <a:srgbClr val="0070C0"/>
                </a:solidFill>
                <a:effectLst/>
                <a:latin typeface="+mn-lt"/>
                <a:ea typeface="Calibri" panose="020F0502020204030204" pitchFamily="34" charset="0"/>
                <a:cs typeface="Times New Roman" panose="02020603050405020304" pitchFamily="18" charset="0"/>
              </a:rPr>
              <a:t>/2</a:t>
            </a:r>
            <a:r>
              <a:rPr lang="en-GB" sz="2200" dirty="0">
                <a:solidFill>
                  <a:srgbClr val="0070C0"/>
                </a:solidFill>
                <a:effectLst/>
                <a:latin typeface="+mn-lt"/>
                <a:ea typeface="Calibri" panose="020F0502020204030204" pitchFamily="34" charset="0"/>
                <a:cs typeface="Times New Roman" panose="02020603050405020304" pitchFamily="18" charset="0"/>
              </a:rPr>
              <a:t>4</a:t>
            </a:r>
            <a:r>
              <a:rPr lang="pl-PL" sz="2200" dirty="0">
                <a:solidFill>
                  <a:srgbClr val="0070C0"/>
                </a:solidFill>
                <a:effectLst/>
                <a:latin typeface="+mn-lt"/>
                <a:ea typeface="Calibri" panose="020F0502020204030204" pitchFamily="34" charset="0"/>
                <a:cs typeface="Times New Roman" panose="02020603050405020304" pitchFamily="18" charset="0"/>
              </a:rPr>
              <a:t> będzie otwarty od poniedziałku, 1</a:t>
            </a:r>
            <a:r>
              <a:rPr lang="en-GB" sz="2200" dirty="0">
                <a:solidFill>
                  <a:srgbClr val="0070C0"/>
                </a:solidFill>
                <a:effectLst/>
                <a:latin typeface="+mn-lt"/>
                <a:ea typeface="Calibri" panose="020F0502020204030204" pitchFamily="34" charset="0"/>
                <a:cs typeface="Times New Roman" panose="02020603050405020304" pitchFamily="18" charset="0"/>
              </a:rPr>
              <a:t>6</a:t>
            </a:r>
            <a:r>
              <a:rPr lang="pl-PL" sz="2200" dirty="0">
                <a:solidFill>
                  <a:srgbClr val="0070C0"/>
                </a:solidFill>
                <a:effectLst/>
                <a:latin typeface="+mn-lt"/>
                <a:ea typeface="Calibri" panose="020F0502020204030204" pitchFamily="34" charset="0"/>
                <a:cs typeface="Times New Roman" panose="02020603050405020304" pitchFamily="18" charset="0"/>
              </a:rPr>
              <a:t> stycznia do piątku, </a:t>
            </a:r>
            <a:r>
              <a:rPr lang="en-GB" sz="2200" dirty="0">
                <a:solidFill>
                  <a:srgbClr val="0070C0"/>
                </a:solidFill>
                <a:effectLst/>
                <a:latin typeface="+mn-lt"/>
                <a:ea typeface="Calibri" panose="020F0502020204030204" pitchFamily="34" charset="0"/>
                <a:cs typeface="Times New Roman" panose="02020603050405020304" pitchFamily="18" charset="0"/>
              </a:rPr>
              <a:t>20</a:t>
            </a:r>
            <a:r>
              <a:rPr lang="pl-PL" sz="2200" dirty="0">
                <a:solidFill>
                  <a:srgbClr val="0070C0"/>
                </a:solidFill>
                <a:effectLst/>
                <a:latin typeface="+mn-lt"/>
                <a:ea typeface="Calibri" panose="020F0502020204030204" pitchFamily="34" charset="0"/>
                <a:cs typeface="Times New Roman" panose="02020603050405020304" pitchFamily="18" charset="0"/>
              </a:rPr>
              <a:t> stycznia 202</a:t>
            </a:r>
            <a:r>
              <a:rPr lang="en-GB" sz="2200">
                <a:solidFill>
                  <a:srgbClr val="0070C0"/>
                </a:solidFill>
                <a:effectLst/>
                <a:latin typeface="+mn-lt"/>
                <a:ea typeface="Calibri" panose="020F0502020204030204" pitchFamily="34" charset="0"/>
                <a:cs typeface="Times New Roman" panose="02020603050405020304" pitchFamily="18" charset="0"/>
              </a:rPr>
              <a:t>3</a:t>
            </a:r>
            <a:r>
              <a:rPr lang="pl-PL" sz="2200">
                <a:solidFill>
                  <a:srgbClr val="0070C0"/>
                </a:solidFill>
                <a:effectLst/>
                <a:latin typeface="+mn-lt"/>
                <a:ea typeface="Calibri" panose="020F0502020204030204" pitchFamily="34" charset="0"/>
                <a:cs typeface="Times New Roman" panose="02020603050405020304" pitchFamily="18" charset="0"/>
              </a:rPr>
              <a:t>. </a:t>
            </a:r>
            <a:r>
              <a:rPr lang="pl-PL" sz="2200" dirty="0">
                <a:solidFill>
                  <a:srgbClr val="0070C0"/>
                </a:solidFill>
                <a:effectLst/>
                <a:latin typeface="+mn-lt"/>
                <a:ea typeface="Calibri" panose="020F0502020204030204" pitchFamily="34" charset="0"/>
                <a:cs typeface="Times New Roman" panose="02020603050405020304" pitchFamily="18" charset="0"/>
              </a:rPr>
              <a:t>W przypadku niedotrzymania terminu, proszę kontaktować się z wybraną szkołą podstawową przed końcem lutego. </a:t>
            </a:r>
            <a:br>
              <a:rPr lang="en-GB" sz="2200" dirty="0">
                <a:solidFill>
                  <a:srgbClr val="0070C0"/>
                </a:solidFill>
              </a:rPr>
            </a:br>
            <a:br>
              <a:rPr lang="en-GB" sz="2200" dirty="0">
                <a:solidFill>
                  <a:srgbClr val="0070C0"/>
                </a:solidFill>
              </a:rPr>
            </a:br>
            <a:r>
              <a:rPr lang="pl-PL" sz="2200" dirty="0">
                <a:solidFill>
                  <a:srgbClr val="0070C0"/>
                </a:solidFill>
              </a:rPr>
              <a:t>Poniższy link zaprowadzi Państwo na stronę rejestracji </a:t>
            </a:r>
            <a:r>
              <a:rPr lang="pl-PL" sz="2200" dirty="0"/>
              <a:t>: </a:t>
            </a:r>
            <a:r>
              <a:rPr lang="pl-PL" sz="2200" u="sng" dirty="0">
                <a:hlinkClick r:id="rId3"/>
              </a:rPr>
              <a:t>https://www.aberdeenshire.gov.uk/schools/school-info/admissions/primary-school-registration/</a:t>
            </a:r>
            <a:r>
              <a:rPr lang="pl-PL" sz="2200" dirty="0"/>
              <a:t>.  	</a:t>
            </a:r>
            <a:endParaRPr lang="en-GB" sz="2200" dirty="0"/>
          </a:p>
        </p:txBody>
      </p:sp>
      <p:cxnSp>
        <p:nvCxnSpPr>
          <p:cNvPr id="75" name="Straight Connector 74">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38" name="Picture 37">
            <a:extLst>
              <a:ext uri="{FF2B5EF4-FFF2-40B4-BE49-F238E27FC236}">
                <a16:creationId xmlns:a16="http://schemas.microsoft.com/office/drawing/2014/main" id="{C3568636-5F73-4B7D-BF9E-B8F0AD26FF5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588" b="32262"/>
          <a:stretch/>
        </p:blipFill>
        <p:spPr>
          <a:xfrm>
            <a:off x="2233514" y="-49967"/>
            <a:ext cx="1792580" cy="525780"/>
          </a:xfrm>
          <a:prstGeom prst="rect">
            <a:avLst/>
          </a:prstGeom>
        </p:spPr>
      </p:pic>
      <p:sp>
        <p:nvSpPr>
          <p:cNvPr id="4" name="Rectangle 3">
            <a:extLst>
              <a:ext uri="{FF2B5EF4-FFF2-40B4-BE49-F238E27FC236}">
                <a16:creationId xmlns:a16="http://schemas.microsoft.com/office/drawing/2014/main" id="{7215AA5B-2A3D-4631-B763-1BC4ACD0D0A3}"/>
              </a:ext>
            </a:extLst>
          </p:cNvPr>
          <p:cNvSpPr/>
          <p:nvPr/>
        </p:nvSpPr>
        <p:spPr>
          <a:xfrm>
            <a:off x="81804" y="5729926"/>
            <a:ext cx="6096000" cy="1015663"/>
          </a:xfrm>
          <a:prstGeom prst="rect">
            <a:avLst/>
          </a:prstGeom>
        </p:spPr>
        <p:txBody>
          <a:bodyPr>
            <a:spAutoFit/>
          </a:bodyPr>
          <a:lstStyle/>
          <a:p>
            <a:r>
              <a:rPr lang="pl-PL" sz="2000" dirty="0">
                <a:solidFill>
                  <a:srgbClr val="0070C0"/>
                </a:solidFill>
              </a:rPr>
              <a:t>Jeśli potrzebują Państwo tłumacza podczas wypełniania aplikacji, prosimy o kontakt </a:t>
            </a:r>
            <a:r>
              <a:rPr lang="pl-PL" sz="2000" u="sng" dirty="0">
                <a:hlinkClick r:id="rId5"/>
              </a:rPr>
              <a:t>eal.service@aberdeenshire.gov.uk</a:t>
            </a:r>
            <a:endParaRPr lang="en-GB" sz="2000" dirty="0"/>
          </a:p>
        </p:txBody>
      </p:sp>
    </p:spTree>
    <p:extLst>
      <p:ext uri="{BB962C8B-B14F-4D97-AF65-F5344CB8AC3E}">
        <p14:creationId xmlns:p14="http://schemas.microsoft.com/office/powerpoint/2010/main" val="419603793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B024259AC97D43AC434F82B70487A8" ma:contentTypeVersion="15" ma:contentTypeDescription="Create a new document." ma:contentTypeScope="" ma:versionID="bb2f7639257cea7767dbdc134ecf0179">
  <xsd:schema xmlns:xsd="http://www.w3.org/2001/XMLSchema" xmlns:xs="http://www.w3.org/2001/XMLSchema" xmlns:p="http://schemas.microsoft.com/office/2006/metadata/properties" xmlns:ns2="d7f6f942-8283-49a7-b50d-08119ce8305e" xmlns:ns3="88be6acd-ca91-45e1-a55e-f94b3e6c488a" xmlns:ns4="b286816e-519d-42c6-8f15-1a4235facbd1" targetNamespace="http://schemas.microsoft.com/office/2006/metadata/properties" ma:root="true" ma:fieldsID="c5103a4f261c0f6b3560cbae7707ea0f" ns2:_="" ns3:_="" ns4:_="">
    <xsd:import namespace="d7f6f942-8283-49a7-b50d-08119ce8305e"/>
    <xsd:import namespace="88be6acd-ca91-45e1-a55e-f94b3e6c488a"/>
    <xsd:import namespace="b286816e-519d-42c6-8f15-1a4235facbd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f6f942-8283-49a7-b50d-08119ce830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c9237bb-78b7-42cf-81ab-aa5abb9ec15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8be6acd-ca91-45e1-a55e-f94b3e6c488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86816e-519d-42c6-8f15-1a4235facbd1"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c75d9071-8add-477e-bbd4-52f695b65efd}" ma:internalName="TaxCatchAll" ma:showField="CatchAllData" ma:web="88be6acd-ca91-45e1-a55e-f94b3e6c48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7f6f942-8283-49a7-b50d-08119ce8305e">
      <Terms xmlns="http://schemas.microsoft.com/office/infopath/2007/PartnerControls"/>
    </lcf76f155ced4ddcb4097134ff3c332f>
    <TaxCatchAll xmlns="b286816e-519d-42c6-8f15-1a4235facbd1" xsi:nil="true"/>
  </documentManagement>
</p:properties>
</file>

<file path=customXml/itemProps1.xml><?xml version="1.0" encoding="utf-8"?>
<ds:datastoreItem xmlns:ds="http://schemas.openxmlformats.org/officeDocument/2006/customXml" ds:itemID="{CF4FC5D2-8D5B-4A9B-9696-9F80E8F208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f6f942-8283-49a7-b50d-08119ce8305e"/>
    <ds:schemaRef ds:uri="88be6acd-ca91-45e1-a55e-f94b3e6c488a"/>
    <ds:schemaRef ds:uri="b286816e-519d-42c6-8f15-1a4235fac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056EBA-E113-4E19-A02E-949776B49C74}">
  <ds:schemaRefs>
    <ds:schemaRef ds:uri="http://schemas.microsoft.com/sharepoint/v3/contenttype/forms"/>
  </ds:schemaRefs>
</ds:datastoreItem>
</file>

<file path=customXml/itemProps3.xml><?xml version="1.0" encoding="utf-8"?>
<ds:datastoreItem xmlns:ds="http://schemas.openxmlformats.org/officeDocument/2006/customXml" ds:itemID="{12A4E2D1-16DF-482B-A2F9-6DF46FBCDA71}">
  <ds:schemaRefs>
    <ds:schemaRef ds:uri="http://purl.org/dc/terms/"/>
    <ds:schemaRef ds:uri="http://schemas.openxmlformats.org/package/2006/metadata/core-properties"/>
    <ds:schemaRef ds:uri="http://purl.org/dc/dcmitype/"/>
    <ds:schemaRef ds:uri="0f78a829-1d15-475d-bae1-e2585bfd43c6"/>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d7f6f942-8283-49a7-b50d-08119ce8305e"/>
    <ds:schemaRef ds:uri="b286816e-519d-42c6-8f15-1a4235facbd1"/>
  </ds:schemaRefs>
</ds:datastoreItem>
</file>

<file path=docProps/app.xml><?xml version="1.0" encoding="utf-8"?>
<Properties xmlns="http://schemas.openxmlformats.org/officeDocument/2006/extended-properties" xmlns:vt="http://schemas.openxmlformats.org/officeDocument/2006/docPropsVTypes">
  <TotalTime>21</TotalTime>
  <Words>133</Words>
  <Application>Microsoft Office PowerPoint</Application>
  <PresentationFormat>Widescreen</PresentationFormat>
  <Paragraphs>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Trebuchet MS</vt:lpstr>
      <vt:lpstr>Wingdings 3</vt:lpstr>
      <vt:lpstr>Facet</vt:lpstr>
      <vt:lpstr>Szkoła Jeśli Państwa dziecko urodziło się pomiędzy 1 marca 2018 a 28 lutego 2019, możecie Państwo zarejestrować je w styczniu 2023 aby rozpoczęło uczęszczanie do szkoły od sierpnia 2023.    Okres rejestracji do szkoły na rok szkolny 2023/24 będzie otwarty od poniedziałku, 16 stycznia do piątku, 20 stycznia 2023. W przypadku niedotrzymania terminu, proszę kontaktować się z wybraną szkołą podstawową przed końcem lutego.   Poniższy link zaprowadzi Państwo na stronę rejestracji : https://www.aberdeenshire.gov.uk/schools/school-info/admissions/primary-school-registration/.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Pre-school early learning 3/4 years old Children who were born between 1st March 2016 and 28th February 2019 are entitled to free early learning and childcare in the school term 2021 to 2022.  Click on https://www.aberdeenshire.gov.uk/social-care-and-health/childcare-and-early-learning/3-and-4-year-olds/ for information. Contact your local nursery if you need help.  </dc:title>
  <dc:creator>Ian Brownlee</dc:creator>
  <cp:lastModifiedBy>Ian Brownlee</cp:lastModifiedBy>
  <cp:revision>9</cp:revision>
  <dcterms:created xsi:type="dcterms:W3CDTF">2021-01-13T11:34:58Z</dcterms:created>
  <dcterms:modified xsi:type="dcterms:W3CDTF">2022-11-22T14:34:40Z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0x0101005AB024259AC97D43AC434F82B70487A8</vt:lpwstr>
  </property>
  <property fmtid="{D5CDD505-2E9C-101B-9397-08002B2CF9AE}" pid="3" name="MediaServiceImageTags">
    <vt:lpwstr/>
  </property>
</Properties>
</file>