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1DFF868-EF36-446A-BD83-60C232FFCCCE}">
          <p14:sldIdLst>
            <p14:sldId id="25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2F4D31-E8B1-4505-9A20-64B878BC083C}" v="5" dt="2022-11-23T15:25:11.1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24"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lee" userId="ee09a8d8-3916-415b-82ba-5e3f0bba9e2f" providerId="ADAL" clId="{252F4D31-E8B1-4505-9A20-64B878BC083C}"/>
    <pc:docChg chg="undo redo custSel modSld">
      <pc:chgData name="Ian Brownlee" userId="ee09a8d8-3916-415b-82ba-5e3f0bba9e2f" providerId="ADAL" clId="{252F4D31-E8B1-4505-9A20-64B878BC083C}" dt="2022-11-23T15:25:13.337" v="51" actId="1076"/>
      <pc:docMkLst>
        <pc:docMk/>
      </pc:docMkLst>
      <pc:sldChg chg="addSp modSp mod">
        <pc:chgData name="Ian Brownlee" userId="ee09a8d8-3916-415b-82ba-5e3f0bba9e2f" providerId="ADAL" clId="{252F4D31-E8B1-4505-9A20-64B878BC083C}" dt="2022-11-23T15:25:13.337" v="51" actId="1076"/>
        <pc:sldMkLst>
          <pc:docMk/>
          <pc:sldMk cId="4196037934" sldId="256"/>
        </pc:sldMkLst>
        <pc:spChg chg="mod">
          <ac:chgData name="Ian Brownlee" userId="ee09a8d8-3916-415b-82ba-5e3f0bba9e2f" providerId="ADAL" clId="{252F4D31-E8B1-4505-9A20-64B878BC083C}" dt="2022-11-23T15:24:44.662" v="46" actId="20577"/>
          <ac:spMkLst>
            <pc:docMk/>
            <pc:sldMk cId="4196037934" sldId="256"/>
            <ac:spMk id="2" creationId="{00000000-0000-0000-0000-000000000000}"/>
          </ac:spMkLst>
        </pc:spChg>
        <pc:spChg chg="mod">
          <ac:chgData name="Ian Brownlee" userId="ee09a8d8-3916-415b-82ba-5e3f0bba9e2f" providerId="ADAL" clId="{252F4D31-E8B1-4505-9A20-64B878BC083C}" dt="2022-11-22T14:25:22.560" v="33" actId="14100"/>
          <ac:spMkLst>
            <pc:docMk/>
            <pc:sldMk cId="4196037934" sldId="256"/>
            <ac:spMk id="4" creationId="{48FC1261-2A08-4683-9FE2-7AED420A8294}"/>
          </ac:spMkLst>
        </pc:spChg>
        <pc:graphicFrameChg chg="add mod modGraphic">
          <ac:chgData name="Ian Brownlee" userId="ee09a8d8-3916-415b-82ba-5e3f0bba9e2f" providerId="ADAL" clId="{252F4D31-E8B1-4505-9A20-64B878BC083C}" dt="2022-11-23T15:25:13.337" v="51" actId="1076"/>
          <ac:graphicFrameMkLst>
            <pc:docMk/>
            <pc:sldMk cId="4196037934" sldId="256"/>
            <ac:graphicFrameMk id="3" creationId="{76017299-C7AA-94D9-D103-1B350A65E7B0}"/>
          </ac:graphicFrameMkLst>
        </pc:graphicFrameChg>
      </pc:sldChg>
    </pc:docChg>
  </pc:docChgLst>
  <pc:docChgLst>
    <pc:chgData name="Ian Brownlee" userId="ee09a8d8-3916-415b-82ba-5e3f0bba9e2f" providerId="ADAL" clId="{D3AEDF8D-47AF-47FA-B851-C7E6C34FCC74}"/>
    <pc:docChg chg="modSld">
      <pc:chgData name="Ian Brownlee" userId="ee09a8d8-3916-415b-82ba-5e3f0bba9e2f" providerId="ADAL" clId="{D3AEDF8D-47AF-47FA-B851-C7E6C34FCC74}" dt="2022-01-10T16:52:57.305" v="31" actId="13926"/>
      <pc:docMkLst>
        <pc:docMk/>
      </pc:docMkLst>
      <pc:sldChg chg="modSp mod">
        <pc:chgData name="Ian Brownlee" userId="ee09a8d8-3916-415b-82ba-5e3f0bba9e2f" providerId="ADAL" clId="{D3AEDF8D-47AF-47FA-B851-C7E6C34FCC74}" dt="2022-01-10T16:52:57.305" v="31" actId="13926"/>
        <pc:sldMkLst>
          <pc:docMk/>
          <pc:sldMk cId="4196037934" sldId="256"/>
        </pc:sldMkLst>
        <pc:spChg chg="mod">
          <ac:chgData name="Ian Brownlee" userId="ee09a8d8-3916-415b-82ba-5e3f0bba9e2f" providerId="ADAL" clId="{D3AEDF8D-47AF-47FA-B851-C7E6C34FCC74}" dt="2022-01-10T16:52:57.305" v="31" actId="13926"/>
          <ac:spMkLst>
            <pc:docMk/>
            <pc:sldMk cId="4196037934" sldId="256"/>
            <ac:spMk id="2" creationId="{00000000-0000-0000-0000-000000000000}"/>
          </ac:spMkLst>
        </pc:spChg>
        <pc:spChg chg="mod">
          <ac:chgData name="Ian Brownlee" userId="ee09a8d8-3916-415b-82ba-5e3f0bba9e2f" providerId="ADAL" clId="{D3AEDF8D-47AF-47FA-B851-C7E6C34FCC74}" dt="2022-01-10T16:49:48.926" v="30" actId="1076"/>
          <ac:spMkLst>
            <pc:docMk/>
            <pc:sldMk cId="4196037934" sldId="256"/>
            <ac:spMk id="4" creationId="{48FC1261-2A08-4683-9FE2-7AED420A8294}"/>
          </ac:spMkLst>
        </pc:spChg>
        <pc:picChg chg="mod">
          <ac:chgData name="Ian Brownlee" userId="ee09a8d8-3916-415b-82ba-5e3f0bba9e2f" providerId="ADAL" clId="{D3AEDF8D-47AF-47FA-B851-C7E6C34FCC74}" dt="2022-01-10T16:49:33.943" v="27" actId="1076"/>
          <ac:picMkLst>
            <pc:docMk/>
            <pc:sldMk cId="4196037934" sldId="256"/>
            <ac:picMk id="23" creationId="{5F1CBCCC-528A-48CC-8D60-D83E0AA06D10}"/>
          </ac:picMkLst>
        </pc:picChg>
        <pc:picChg chg="mod">
          <ac:chgData name="Ian Brownlee" userId="ee09a8d8-3916-415b-82ba-5e3f0bba9e2f" providerId="ADAL" clId="{D3AEDF8D-47AF-47FA-B851-C7E6C34FCC74}" dt="2022-01-10T16:49:39.986" v="28" actId="1076"/>
          <ac:picMkLst>
            <pc:docMk/>
            <pc:sldMk cId="4196037934" sldId="256"/>
            <ac:picMk id="32" creationId="{53EF2F90-BF20-4E8A-AA9E-DC337A867A6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71748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52861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62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738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93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05059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93502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18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464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259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1353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3354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2520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3847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4451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Tree>
    <p:extLst>
      <p:ext uri="{BB962C8B-B14F-4D97-AF65-F5344CB8AC3E}">
        <p14:creationId xmlns:p14="http://schemas.microsoft.com/office/powerpoint/2010/main" val="10845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F0029-C955-4144-BB1D-AFBF48BD5AF1}" type="datetimeFigureOut">
              <a:rPr lang="en-GB" smtClean="0"/>
              <a:pPr/>
              <a:t>23/11/2022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02B540-0222-46EA-B533-1C1DC9E28C05}" type="slidenum">
              <a:rPr lang="en-GB" smtClean="0"/>
              <a:pPr/>
              <a:t>‹#›</a:t>
            </a:fld>
            <a:endParaRPr lang="en-GB"/>
          </a:p>
        </p:txBody>
      </p:sp>
    </p:spTree>
    <p:extLst>
      <p:ext uri="{BB962C8B-B14F-4D97-AF65-F5344CB8AC3E}">
        <p14:creationId xmlns:p14="http://schemas.microsoft.com/office/powerpoint/2010/main" val="20456574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berdeenshire.gov.uk/social-care-and-health/childcare-and-early-learning/3-and-4-year-olds/"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earlyyears@aberdeenshire.gov.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descr="A picture containing indoor, floor, office, furniture&#10;&#10;Description automatically generated">
            <a:extLst>
              <a:ext uri="{FF2B5EF4-FFF2-40B4-BE49-F238E27FC236}">
                <a16:creationId xmlns:a16="http://schemas.microsoft.com/office/drawing/2014/main" id="{5F1CBCCC-528A-48CC-8D60-D83E0AA06D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177" r="18877" b="9092"/>
          <a:stretch/>
        </p:blipFill>
        <p:spPr>
          <a:xfrm>
            <a:off x="8159892"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ctrTitle"/>
          </p:nvPr>
        </p:nvSpPr>
        <p:spPr>
          <a:xfrm>
            <a:off x="733425" y="291073"/>
            <a:ext cx="8139533" cy="5322591"/>
          </a:xfrm>
        </p:spPr>
        <p:txBody>
          <a:bodyPr anchorCtr="0">
            <a:noAutofit/>
          </a:bodyPr>
          <a:lstStyle/>
          <a:p>
            <a:pPr algn="l">
              <a:lnSpc>
                <a:spcPct val="107000"/>
              </a:lnSpc>
              <a:spcAft>
                <a:spcPts val="800"/>
              </a:spcAft>
            </a:pPr>
            <a:r>
              <a:rPr lang="en-GB" sz="2200" b="1" dirty="0" err="1">
                <a:solidFill>
                  <a:srgbClr val="002060"/>
                </a:solidFill>
              </a:rPr>
              <a:t>Детский</a:t>
            </a:r>
            <a:r>
              <a:rPr lang="en-GB" sz="2200" b="1" dirty="0">
                <a:solidFill>
                  <a:srgbClr val="002060"/>
                </a:solidFill>
              </a:rPr>
              <a:t> </a:t>
            </a:r>
            <a:r>
              <a:rPr lang="en-GB" sz="2200" b="1" dirty="0" err="1">
                <a:solidFill>
                  <a:srgbClr val="002060"/>
                </a:solidFill>
              </a:rPr>
              <a:t>caд</a:t>
            </a:r>
            <a:br>
              <a:rPr lang="en-GB" sz="2200" dirty="0"/>
            </a:br>
            <a:r>
              <a:rPr lang="en-GB" sz="2200" dirty="0" err="1">
                <a:solidFill>
                  <a:srgbClr val="0070C0"/>
                </a:solidFill>
              </a:rPr>
              <a:t>Дети</a:t>
            </a:r>
            <a:r>
              <a:rPr lang="en-GB" sz="2200" dirty="0">
                <a:solidFill>
                  <a:srgbClr val="0070C0"/>
                </a:solidFill>
              </a:rPr>
              <a:t> в </a:t>
            </a:r>
            <a:r>
              <a:rPr lang="en-GB" sz="2200" dirty="0" err="1">
                <a:solidFill>
                  <a:srgbClr val="0070C0"/>
                </a:solidFill>
              </a:rPr>
              <a:t>возрасте</a:t>
            </a:r>
            <a:r>
              <a:rPr lang="en-GB" sz="2200" dirty="0">
                <a:solidFill>
                  <a:srgbClr val="0070C0"/>
                </a:solidFill>
              </a:rPr>
              <a:t> 3 </a:t>
            </a:r>
            <a:r>
              <a:rPr lang="en-GB" sz="2200" dirty="0" err="1">
                <a:solidFill>
                  <a:srgbClr val="0070C0"/>
                </a:solidFill>
              </a:rPr>
              <a:t>или</a:t>
            </a:r>
            <a:r>
              <a:rPr lang="en-GB" sz="2200" dirty="0">
                <a:solidFill>
                  <a:srgbClr val="0070C0"/>
                </a:solidFill>
              </a:rPr>
              <a:t> 4 </a:t>
            </a:r>
            <a:r>
              <a:rPr lang="en-GB" sz="2200" dirty="0" err="1">
                <a:solidFill>
                  <a:srgbClr val="0070C0"/>
                </a:solidFill>
              </a:rPr>
              <a:t>лет</a:t>
            </a:r>
            <a:r>
              <a:rPr lang="en-GB" sz="2200" dirty="0">
                <a:solidFill>
                  <a:srgbClr val="0070C0"/>
                </a:solidFill>
              </a:rPr>
              <a:t>, </a:t>
            </a:r>
            <a:r>
              <a:rPr lang="en-GB" sz="2200" dirty="0" err="1">
                <a:solidFill>
                  <a:srgbClr val="0070C0"/>
                </a:solidFill>
              </a:rPr>
              <a:t>имеют</a:t>
            </a:r>
            <a:r>
              <a:rPr lang="en-GB" sz="2200" dirty="0">
                <a:solidFill>
                  <a:srgbClr val="0070C0"/>
                </a:solidFill>
              </a:rPr>
              <a:t> </a:t>
            </a:r>
            <a:r>
              <a:rPr lang="en-GB" sz="2200" dirty="0" err="1">
                <a:solidFill>
                  <a:srgbClr val="0070C0"/>
                </a:solidFill>
              </a:rPr>
              <a:t>право</a:t>
            </a:r>
            <a:r>
              <a:rPr lang="en-GB" sz="2200" dirty="0">
                <a:solidFill>
                  <a:srgbClr val="0070C0"/>
                </a:solidFill>
              </a:rPr>
              <a:t>, </a:t>
            </a:r>
            <a:r>
              <a:rPr lang="en-GB" sz="2200" dirty="0" err="1">
                <a:solidFill>
                  <a:srgbClr val="0070C0"/>
                </a:solidFill>
              </a:rPr>
              <a:t>примерно</a:t>
            </a:r>
            <a:r>
              <a:rPr lang="en-GB" sz="2200" dirty="0">
                <a:solidFill>
                  <a:srgbClr val="0070C0"/>
                </a:solidFill>
              </a:rPr>
              <a:t>, </a:t>
            </a:r>
            <a:r>
              <a:rPr lang="en-GB" sz="2200" dirty="0" err="1">
                <a:solidFill>
                  <a:srgbClr val="0070C0"/>
                </a:solidFill>
              </a:rPr>
              <a:t>на</a:t>
            </a:r>
            <a:r>
              <a:rPr lang="en-GB" sz="2200" dirty="0">
                <a:solidFill>
                  <a:srgbClr val="0070C0"/>
                </a:solidFill>
              </a:rPr>
              <a:t> 30 </a:t>
            </a:r>
            <a:r>
              <a:rPr lang="en-GB" sz="2200" dirty="0" err="1">
                <a:solidFill>
                  <a:srgbClr val="0070C0"/>
                </a:solidFill>
              </a:rPr>
              <a:t>часов</a:t>
            </a:r>
            <a:r>
              <a:rPr lang="en-GB" sz="2200" dirty="0">
                <a:solidFill>
                  <a:srgbClr val="0070C0"/>
                </a:solidFill>
              </a:rPr>
              <a:t> в </a:t>
            </a:r>
            <a:r>
              <a:rPr lang="en-GB" sz="2200" dirty="0" err="1">
                <a:solidFill>
                  <a:srgbClr val="0070C0"/>
                </a:solidFill>
              </a:rPr>
              <a:t>неделю</a:t>
            </a:r>
            <a:r>
              <a:rPr lang="en-GB" sz="2200" dirty="0">
                <a:solidFill>
                  <a:srgbClr val="0070C0"/>
                </a:solidFill>
              </a:rPr>
              <a:t> </a:t>
            </a:r>
            <a:r>
              <a:rPr lang="en-GB" sz="2200" dirty="0" err="1">
                <a:solidFill>
                  <a:srgbClr val="0070C0"/>
                </a:solidFill>
              </a:rPr>
              <a:t>бесплатного</a:t>
            </a:r>
            <a:r>
              <a:rPr lang="en-GB" sz="2200" dirty="0">
                <a:solidFill>
                  <a:srgbClr val="0070C0"/>
                </a:solidFill>
              </a:rPr>
              <a:t> </a:t>
            </a:r>
            <a:r>
              <a:rPr lang="en-GB" sz="2200" dirty="0" err="1">
                <a:solidFill>
                  <a:srgbClr val="0070C0"/>
                </a:solidFill>
              </a:rPr>
              <a:t>раннего</a:t>
            </a:r>
            <a:r>
              <a:rPr lang="en-GB" sz="2200" dirty="0">
                <a:solidFill>
                  <a:srgbClr val="0070C0"/>
                </a:solidFill>
              </a:rPr>
              <a:t> </a:t>
            </a:r>
            <a:r>
              <a:rPr lang="en-GB" sz="2200" dirty="0" err="1">
                <a:solidFill>
                  <a:srgbClr val="0070C0"/>
                </a:solidFill>
              </a:rPr>
              <a:t>обучения</a:t>
            </a:r>
            <a:r>
              <a:rPr lang="en-GB" sz="2200" dirty="0">
                <a:solidFill>
                  <a:srgbClr val="0070C0"/>
                </a:solidFill>
              </a:rPr>
              <a:t>, (</a:t>
            </a:r>
            <a:r>
              <a:rPr lang="en-GB" sz="2200" dirty="0" err="1">
                <a:solidFill>
                  <a:srgbClr val="0070C0"/>
                </a:solidFill>
              </a:rPr>
              <a:t>ясли</a:t>
            </a:r>
            <a:r>
              <a:rPr lang="en-GB" sz="2200" dirty="0">
                <a:solidFill>
                  <a:srgbClr val="0070C0"/>
                </a:solidFill>
              </a:rPr>
              <a:t>) </a:t>
            </a:r>
            <a:r>
              <a:rPr lang="en-GB" sz="2200" dirty="0" err="1">
                <a:solidFill>
                  <a:srgbClr val="0070C0"/>
                </a:solidFill>
              </a:rPr>
              <a:t>или</a:t>
            </a:r>
            <a:r>
              <a:rPr lang="en-GB" sz="2200" dirty="0">
                <a:solidFill>
                  <a:srgbClr val="0070C0"/>
                </a:solidFill>
              </a:rPr>
              <a:t> </a:t>
            </a:r>
            <a:r>
              <a:rPr lang="en-GB" sz="2200" dirty="0" err="1">
                <a:solidFill>
                  <a:srgbClr val="0070C0"/>
                </a:solidFill>
              </a:rPr>
              <a:t>ухода</a:t>
            </a:r>
            <a:r>
              <a:rPr lang="en-GB" sz="2200" dirty="0">
                <a:solidFill>
                  <a:srgbClr val="0070C0"/>
                </a:solidFill>
              </a:rPr>
              <a:t> </a:t>
            </a:r>
            <a:r>
              <a:rPr lang="en-GB" sz="2200" dirty="0" err="1">
                <a:solidFill>
                  <a:srgbClr val="0070C0"/>
                </a:solidFill>
              </a:rPr>
              <a:t>за</a:t>
            </a:r>
            <a:r>
              <a:rPr lang="en-GB" sz="2200" dirty="0">
                <a:solidFill>
                  <a:srgbClr val="0070C0"/>
                </a:solidFill>
              </a:rPr>
              <a:t> </a:t>
            </a:r>
            <a:r>
              <a:rPr lang="en-GB" sz="2200" dirty="0" err="1">
                <a:solidFill>
                  <a:srgbClr val="0070C0"/>
                </a:solidFill>
              </a:rPr>
              <a:t>детьми</a:t>
            </a:r>
            <a:r>
              <a:rPr lang="en-GB" sz="2200" dirty="0">
                <a:solidFill>
                  <a:srgbClr val="0070C0"/>
                </a:solidFill>
              </a:rPr>
              <a:t> </a:t>
            </a:r>
            <a:br>
              <a:rPr lang="en-GB" sz="2200" dirty="0">
                <a:solidFill>
                  <a:srgbClr val="0070C0"/>
                </a:solidFill>
              </a:rPr>
            </a:br>
            <a:br>
              <a:rPr lang="en-GB" sz="2200" dirty="0">
                <a:solidFill>
                  <a:srgbClr val="0070C0"/>
                </a:solidFill>
              </a:rPr>
            </a:br>
            <a:br>
              <a:rPr lang="en-GB" sz="2200" dirty="0">
                <a:solidFill>
                  <a:srgbClr val="0070C0"/>
                </a:solidFill>
              </a:rPr>
            </a:br>
            <a:br>
              <a:rPr lang="en-GB" sz="2200" dirty="0">
                <a:solidFill>
                  <a:srgbClr val="0070C0"/>
                </a:solidFill>
              </a:rPr>
            </a:br>
            <a:br>
              <a:rPr lang="en-GB" sz="2200" dirty="0">
                <a:solidFill>
                  <a:srgbClr val="0070C0"/>
                </a:solidFill>
              </a:rPr>
            </a:br>
            <a:br>
              <a:rPr lang="en-GB" sz="2200" dirty="0">
                <a:solidFill>
                  <a:srgbClr val="0070C0"/>
                </a:solidFill>
              </a:rPr>
            </a:br>
            <a:r>
              <a:rPr lang="en-GB" sz="2200" dirty="0" err="1">
                <a:solidFill>
                  <a:srgbClr val="0070C0"/>
                </a:solidFill>
                <a:effectLst/>
                <a:latin typeface="+mn-lt"/>
                <a:ea typeface="Calibri" panose="020F0502020204030204" pitchFamily="34" charset="0"/>
                <a:cs typeface="Calibri" panose="020F0502020204030204" pitchFamily="34" charset="0"/>
              </a:rPr>
              <a:t>Форма</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заявки</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на</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места</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для</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детей</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младшего</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возраста</a:t>
            </a:r>
            <a:r>
              <a:rPr lang="en-GB" sz="2200" dirty="0">
                <a:solidFill>
                  <a:srgbClr val="0070C0"/>
                </a:solidFill>
                <a:effectLst/>
                <a:latin typeface="+mn-lt"/>
                <a:ea typeface="Calibri" panose="020F0502020204030204" pitchFamily="34" charset="0"/>
                <a:cs typeface="Calibri" panose="020F0502020204030204" pitchFamily="34" charset="0"/>
              </a:rPr>
              <a:t> </a:t>
            </a:r>
            <a:br>
              <a:rPr lang="en-GB" sz="2200" dirty="0">
                <a:solidFill>
                  <a:srgbClr val="0070C0"/>
                </a:solidFill>
                <a:effectLst/>
                <a:latin typeface="+mn-lt"/>
                <a:ea typeface="Calibri" panose="020F0502020204030204" pitchFamily="34" charset="0"/>
                <a:cs typeface="Times New Roman" panose="02020603050405020304" pitchFamily="18" charset="0"/>
              </a:rPr>
            </a:br>
            <a:r>
              <a:rPr lang="pl-PL" sz="2200" dirty="0">
                <a:solidFill>
                  <a:srgbClr val="0070C0"/>
                </a:solidFill>
                <a:effectLst/>
                <a:latin typeface="+mn-lt"/>
                <a:ea typeface="Calibri" panose="020F0502020204030204" pitchFamily="34" charset="0"/>
                <a:cs typeface="Calibri" panose="020F0502020204030204" pitchFamily="34" charset="0"/>
              </a:rPr>
              <a:t>(</a:t>
            </a:r>
            <a:r>
              <a:rPr lang="en-GB" sz="2200" dirty="0" err="1">
                <a:solidFill>
                  <a:srgbClr val="0070C0"/>
                </a:solidFill>
                <a:effectLst/>
                <a:latin typeface="+mn-lt"/>
                <a:ea typeface="Calibri" panose="020F0502020204030204" pitchFamily="34" charset="0"/>
                <a:cs typeface="Calibri" panose="020F0502020204030204" pitchFamily="34" charset="0"/>
              </a:rPr>
              <a:t>детский</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сад</a:t>
            </a:r>
            <a:r>
              <a:rPr lang="pl-PL"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на</a:t>
            </a:r>
            <a:r>
              <a:rPr lang="en-GB" sz="2200" dirty="0">
                <a:solidFill>
                  <a:srgbClr val="0070C0"/>
                </a:solidFill>
                <a:effectLst/>
                <a:latin typeface="+mn-lt"/>
                <a:ea typeface="Calibri" panose="020F0502020204030204" pitchFamily="34" charset="0"/>
                <a:cs typeface="Calibri" panose="020F0502020204030204" pitchFamily="34" charset="0"/>
              </a:rPr>
              <a:t> </a:t>
            </a:r>
            <a:r>
              <a:rPr lang="pl-PL" sz="2200" dirty="0">
                <a:solidFill>
                  <a:srgbClr val="0070C0"/>
                </a:solidFill>
                <a:effectLst/>
                <a:latin typeface="+mn-lt"/>
                <a:ea typeface="Calibri" panose="020F0502020204030204" pitchFamily="34" charset="0"/>
                <a:cs typeface="Calibri" panose="020F0502020204030204" pitchFamily="34" charset="0"/>
              </a:rPr>
              <a:t>202</a:t>
            </a:r>
            <a:r>
              <a:rPr lang="en-GB" sz="2200" dirty="0">
                <a:solidFill>
                  <a:srgbClr val="0070C0"/>
                </a:solidFill>
                <a:effectLst/>
                <a:latin typeface="+mn-lt"/>
                <a:ea typeface="Calibri" panose="020F0502020204030204" pitchFamily="34" charset="0"/>
                <a:cs typeface="Calibri" panose="020F0502020204030204" pitchFamily="34" charset="0"/>
              </a:rPr>
              <a:t>3</a:t>
            </a:r>
            <a:r>
              <a:rPr lang="pl-PL" sz="2200" dirty="0">
                <a:solidFill>
                  <a:srgbClr val="0070C0"/>
                </a:solidFill>
                <a:effectLst/>
                <a:latin typeface="+mn-lt"/>
                <a:ea typeface="Calibri" panose="020F0502020204030204" pitchFamily="34" charset="0"/>
                <a:cs typeface="Calibri" panose="020F0502020204030204" pitchFamily="34" charset="0"/>
              </a:rPr>
              <a:t>-202</a:t>
            </a:r>
            <a:r>
              <a:rPr lang="en-GB" sz="2200" dirty="0">
                <a:solidFill>
                  <a:srgbClr val="0070C0"/>
                </a:solidFill>
                <a:effectLst/>
                <a:latin typeface="+mn-lt"/>
                <a:ea typeface="Calibri" panose="020F0502020204030204" pitchFamily="34" charset="0"/>
                <a:cs typeface="Calibri" panose="020F0502020204030204" pitchFamily="34" charset="0"/>
              </a:rPr>
              <a:t>4</a:t>
            </a:r>
            <a:r>
              <a:rPr lang="pl-PL" sz="2200" dirty="0">
                <a:solidFill>
                  <a:srgbClr val="0070C0"/>
                </a:solidFill>
                <a:effectLst/>
                <a:latin typeface="+mn-lt"/>
                <a:ea typeface="Calibri" panose="020F0502020204030204" pitchFamily="34" charset="0"/>
                <a:cs typeface="Calibri" panose="020F0502020204030204" pitchFamily="34" charset="0"/>
              </a:rPr>
              <a:t> </a:t>
            </a:r>
            <a:r>
              <a:rPr lang="en-GB" sz="2200" dirty="0">
                <a:solidFill>
                  <a:srgbClr val="0070C0"/>
                </a:solidFill>
                <a:effectLst/>
                <a:latin typeface="+mn-lt"/>
                <a:ea typeface="Calibri" panose="020F0502020204030204" pitchFamily="34" charset="0"/>
                <a:cs typeface="Calibri" panose="020F0502020204030204" pitchFamily="34" charset="0"/>
              </a:rPr>
              <a:t>г</a:t>
            </a:r>
            <a:r>
              <a:rPr lang="pl-PL"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будет</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доступна</a:t>
            </a:r>
            <a:r>
              <a:rPr lang="en-GB" sz="2200" dirty="0">
                <a:solidFill>
                  <a:srgbClr val="0070C0"/>
                </a:solidFill>
                <a:effectLst/>
                <a:latin typeface="+mn-lt"/>
                <a:ea typeface="Calibri" panose="020F0502020204030204" pitchFamily="34" charset="0"/>
                <a:cs typeface="Calibri" panose="020F0502020204030204" pitchFamily="34" charset="0"/>
              </a:rPr>
              <a:t> с </a:t>
            </a:r>
            <a:r>
              <a:rPr lang="en-GB" sz="2200" dirty="0" err="1">
                <a:solidFill>
                  <a:srgbClr val="0070C0"/>
                </a:solidFill>
                <a:effectLst/>
                <a:latin typeface="+mn-lt"/>
                <a:ea typeface="Calibri" panose="020F0502020204030204" pitchFamily="34" charset="0"/>
                <a:cs typeface="Calibri" panose="020F0502020204030204" pitchFamily="34" charset="0"/>
              </a:rPr>
              <a:t>понедельника</a:t>
            </a:r>
            <a:r>
              <a:rPr lang="en-GB" sz="2200" dirty="0">
                <a:solidFill>
                  <a:srgbClr val="0070C0"/>
                </a:solidFill>
                <a:effectLst/>
                <a:latin typeface="+mn-lt"/>
                <a:ea typeface="Calibri" panose="020F0502020204030204" pitchFamily="34" charset="0"/>
                <a:cs typeface="Calibri" panose="020F0502020204030204" pitchFamily="34" charset="0"/>
              </a:rPr>
              <a:t> </a:t>
            </a:r>
            <a:r>
              <a:rPr lang="pl-PL" sz="2200" dirty="0">
                <a:solidFill>
                  <a:srgbClr val="0070C0"/>
                </a:solidFill>
                <a:effectLst/>
                <a:latin typeface="+mn-lt"/>
                <a:ea typeface="Calibri" panose="020F0502020204030204" pitchFamily="34" charset="0"/>
                <a:cs typeface="Calibri" panose="020F0502020204030204" pitchFamily="34" charset="0"/>
              </a:rPr>
              <a:t>,</a:t>
            </a:r>
            <a:r>
              <a:rPr lang="en-GB" sz="2200" dirty="0">
                <a:solidFill>
                  <a:srgbClr val="0070C0"/>
                </a:solidFill>
                <a:effectLst/>
                <a:latin typeface="+mn-lt"/>
                <a:ea typeface="Calibri" panose="020F0502020204030204" pitchFamily="34" charset="0"/>
                <a:cs typeface="Calibri" panose="020F0502020204030204" pitchFamily="34" charset="0"/>
              </a:rPr>
              <a:t>23</a:t>
            </a:r>
            <a:r>
              <a:rPr lang="pl-PL"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января</a:t>
            </a:r>
            <a:r>
              <a:rPr lang="pl-PL" sz="2200" dirty="0">
                <a:solidFill>
                  <a:srgbClr val="0070C0"/>
                </a:solidFill>
                <a:effectLst/>
                <a:latin typeface="+mn-lt"/>
                <a:ea typeface="Calibri" panose="020F0502020204030204" pitchFamily="34" charset="0"/>
                <a:cs typeface="Calibri" panose="020F0502020204030204" pitchFamily="34" charset="0"/>
              </a:rPr>
              <a:t> 202</a:t>
            </a:r>
            <a:r>
              <a:rPr lang="en-GB" sz="2200" dirty="0">
                <a:solidFill>
                  <a:srgbClr val="0070C0"/>
                </a:solidFill>
                <a:effectLst/>
                <a:latin typeface="+mn-lt"/>
                <a:ea typeface="Calibri" panose="020F0502020204030204" pitchFamily="34" charset="0"/>
                <a:cs typeface="Calibri" panose="020F0502020204030204" pitchFamily="34" charset="0"/>
              </a:rPr>
              <a:t>3</a:t>
            </a:r>
            <a:r>
              <a:rPr lang="pl-PL"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года</a:t>
            </a:r>
            <a:r>
              <a:rPr lang="pl-PL"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по</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пятницу</a:t>
            </a:r>
            <a:r>
              <a:rPr lang="pl-PL" sz="2200" dirty="0">
                <a:solidFill>
                  <a:srgbClr val="0070C0"/>
                </a:solidFill>
                <a:effectLst/>
                <a:latin typeface="+mn-lt"/>
                <a:ea typeface="Calibri" panose="020F0502020204030204" pitchFamily="34" charset="0"/>
                <a:cs typeface="Calibri" panose="020F0502020204030204" pitchFamily="34" charset="0"/>
              </a:rPr>
              <a:t>, </a:t>
            </a:r>
            <a:r>
              <a:rPr lang="en-GB" sz="2200" dirty="0">
                <a:solidFill>
                  <a:srgbClr val="0070C0"/>
                </a:solidFill>
                <a:effectLst/>
                <a:latin typeface="+mn-lt"/>
                <a:ea typeface="Calibri" panose="020F0502020204030204" pitchFamily="34" charset="0"/>
                <a:cs typeface="Calibri" panose="020F0502020204030204" pitchFamily="34" charset="0"/>
              </a:rPr>
              <a:t>3</a:t>
            </a:r>
            <a:r>
              <a:rPr lang="pl-PL"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effectLst/>
                <a:latin typeface="+mn-lt"/>
                <a:ea typeface="Calibri" panose="020F0502020204030204" pitchFamily="34" charset="0"/>
                <a:cs typeface="Calibri" panose="020F0502020204030204" pitchFamily="34" charset="0"/>
              </a:rPr>
              <a:t>февраля</a:t>
            </a:r>
            <a:r>
              <a:rPr lang="en-GB" sz="2200" dirty="0">
                <a:solidFill>
                  <a:srgbClr val="0070C0"/>
                </a:solidFill>
                <a:effectLst/>
                <a:latin typeface="+mn-lt"/>
                <a:ea typeface="Calibri" panose="020F0502020204030204" pitchFamily="34" charset="0"/>
                <a:cs typeface="Calibri" panose="020F0502020204030204" pitchFamily="34" charset="0"/>
              </a:rPr>
              <a:t> </a:t>
            </a:r>
            <a:r>
              <a:rPr lang="pl-PL" sz="2200" dirty="0">
                <a:solidFill>
                  <a:srgbClr val="0070C0"/>
                </a:solidFill>
                <a:effectLst/>
                <a:latin typeface="+mn-lt"/>
                <a:ea typeface="Calibri" panose="020F0502020204030204" pitchFamily="34" charset="0"/>
                <a:cs typeface="Calibri" panose="020F0502020204030204" pitchFamily="34" charset="0"/>
              </a:rPr>
              <a:t>202</a:t>
            </a:r>
            <a:r>
              <a:rPr lang="en-GB" sz="2200" dirty="0">
                <a:solidFill>
                  <a:srgbClr val="0070C0"/>
                </a:solidFill>
                <a:effectLst/>
                <a:latin typeface="+mn-lt"/>
                <a:ea typeface="Calibri" panose="020F0502020204030204" pitchFamily="34" charset="0"/>
                <a:cs typeface="Calibri" panose="020F0502020204030204" pitchFamily="34" charset="0"/>
              </a:rPr>
              <a:t>3</a:t>
            </a:r>
            <a:r>
              <a:rPr lang="pl-PL" sz="2200" dirty="0">
                <a:solidFill>
                  <a:srgbClr val="0070C0"/>
                </a:solidFill>
                <a:effectLst/>
                <a:latin typeface="+mn-lt"/>
                <a:ea typeface="Calibri" panose="020F0502020204030204" pitchFamily="34" charset="0"/>
                <a:cs typeface="Calibri" panose="020F0502020204030204" pitchFamily="34" charset="0"/>
              </a:rPr>
              <a:t> </a:t>
            </a:r>
            <a:r>
              <a:rPr lang="en-GB" sz="2200" dirty="0">
                <a:solidFill>
                  <a:srgbClr val="0070C0"/>
                </a:solidFill>
                <a:effectLst/>
                <a:latin typeface="+mn-lt"/>
                <a:ea typeface="Calibri" panose="020F0502020204030204" pitchFamily="34" charset="0"/>
                <a:cs typeface="Calibri" panose="020F0502020204030204" pitchFamily="34" charset="0"/>
              </a:rPr>
              <a:t>г</a:t>
            </a:r>
            <a:r>
              <a:rPr lang="pl-PL" sz="2200" dirty="0">
                <a:solidFill>
                  <a:srgbClr val="0070C0"/>
                </a:solidFill>
                <a:effectLst/>
                <a:latin typeface="+mn-lt"/>
                <a:ea typeface="Calibri" panose="020F0502020204030204" pitchFamily="34" charset="0"/>
                <a:cs typeface="Calibri" panose="020F0502020204030204" pitchFamily="34" charset="0"/>
              </a:rPr>
              <a:t>.</a:t>
            </a:r>
            <a:r>
              <a:rPr lang="en-GB" sz="2200" dirty="0">
                <a:solidFill>
                  <a:srgbClr val="0070C0"/>
                </a:solidFill>
                <a:effectLst/>
                <a:latin typeface="+mn-lt"/>
                <a:ea typeface="Calibri" panose="020F0502020204030204" pitchFamily="34" charset="0"/>
                <a:cs typeface="Calibri" panose="020F0502020204030204" pitchFamily="34" charset="0"/>
              </a:rPr>
              <a:t> </a:t>
            </a:r>
            <a:r>
              <a:rPr lang="en-GB" sz="2200" dirty="0" err="1">
                <a:solidFill>
                  <a:srgbClr val="0070C0"/>
                </a:solidFill>
              </a:rPr>
              <a:t>Чтобы</a:t>
            </a:r>
            <a:r>
              <a:rPr lang="en-GB" sz="2200" dirty="0">
                <a:solidFill>
                  <a:srgbClr val="0070C0"/>
                </a:solidFill>
              </a:rPr>
              <a:t> </a:t>
            </a:r>
            <a:r>
              <a:rPr lang="en-GB" sz="2200" dirty="0" err="1">
                <a:solidFill>
                  <a:srgbClr val="0070C0"/>
                </a:solidFill>
              </a:rPr>
              <a:t>подать</a:t>
            </a:r>
            <a:r>
              <a:rPr lang="en-GB" sz="2200" dirty="0">
                <a:solidFill>
                  <a:srgbClr val="0070C0"/>
                </a:solidFill>
              </a:rPr>
              <a:t> </a:t>
            </a:r>
            <a:r>
              <a:rPr lang="en-GB" sz="2200" dirty="0" err="1">
                <a:solidFill>
                  <a:srgbClr val="0070C0"/>
                </a:solidFill>
              </a:rPr>
              <a:t>заявку</a:t>
            </a:r>
            <a:r>
              <a:rPr lang="en-GB" sz="2200" dirty="0">
                <a:solidFill>
                  <a:srgbClr val="0070C0"/>
                </a:solidFill>
              </a:rPr>
              <a:t>, </a:t>
            </a:r>
            <a:r>
              <a:rPr lang="en-GB" sz="2200" dirty="0" err="1">
                <a:solidFill>
                  <a:srgbClr val="0070C0"/>
                </a:solidFill>
              </a:rPr>
              <a:t>нажмите</a:t>
            </a:r>
            <a:r>
              <a:rPr lang="en-GB" sz="2200" dirty="0">
                <a:solidFill>
                  <a:srgbClr val="0070C0"/>
                </a:solidFill>
              </a:rPr>
              <a:t> </a:t>
            </a:r>
            <a:r>
              <a:rPr lang="en-GB" sz="2200" dirty="0" err="1">
                <a:solidFill>
                  <a:srgbClr val="0070C0"/>
                </a:solidFill>
              </a:rPr>
              <a:t>на</a:t>
            </a:r>
            <a:r>
              <a:rPr lang="en-GB" sz="2200" dirty="0">
                <a:solidFill>
                  <a:srgbClr val="0070C0"/>
                </a:solidFill>
              </a:rPr>
              <a:t> </a:t>
            </a:r>
            <a:r>
              <a:rPr lang="en-GB" sz="2200" dirty="0" err="1">
                <a:solidFill>
                  <a:srgbClr val="0070C0"/>
                </a:solidFill>
              </a:rPr>
              <a:t>эту</a:t>
            </a:r>
            <a:r>
              <a:rPr lang="en-GB" sz="2200" dirty="0">
                <a:solidFill>
                  <a:srgbClr val="0070C0"/>
                </a:solidFill>
              </a:rPr>
              <a:t> </a:t>
            </a:r>
            <a:r>
              <a:rPr lang="en-GB" sz="2200" dirty="0" err="1">
                <a:solidFill>
                  <a:srgbClr val="0070C0"/>
                </a:solidFill>
              </a:rPr>
              <a:t>ссылку</a:t>
            </a:r>
            <a:r>
              <a:rPr lang="en-GB" sz="2200" dirty="0">
                <a:solidFill>
                  <a:srgbClr val="0070C0"/>
                </a:solidFill>
              </a:rPr>
              <a:t>:</a:t>
            </a:r>
            <a:br>
              <a:rPr lang="en-GB" sz="2200" dirty="0">
                <a:solidFill>
                  <a:srgbClr val="0070C0"/>
                </a:solidFill>
              </a:rPr>
            </a:br>
            <a:r>
              <a:rPr lang="en-GB" sz="2200" u="sng" dirty="0">
                <a:hlinkClick r:id="rId3"/>
              </a:rPr>
              <a:t>https://www.aberdeenshire.gov.uk/social-care-and-health/childcare-and-early-learning/3-and-4-year-olds/</a:t>
            </a:r>
            <a:endParaRPr lang="en-GB" sz="2200" dirty="0"/>
          </a:p>
        </p:txBody>
      </p:sp>
      <p:cxnSp>
        <p:nvCxnSpPr>
          <p:cNvPr id="33" name="Straight Connector 3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2" name="Picture 31">
            <a:extLst>
              <a:ext uri="{FF2B5EF4-FFF2-40B4-BE49-F238E27FC236}">
                <a16:creationId xmlns:a16="http://schemas.microsoft.com/office/drawing/2014/main" id="{53EF2F90-BF20-4E8A-AA9E-DC337A867A6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5588" b="16390"/>
          <a:stretch/>
        </p:blipFill>
        <p:spPr>
          <a:xfrm>
            <a:off x="3135819" y="-51827"/>
            <a:ext cx="1792580" cy="685800"/>
          </a:xfrm>
          <a:prstGeom prst="rect">
            <a:avLst/>
          </a:prstGeom>
        </p:spPr>
      </p:pic>
      <p:sp>
        <p:nvSpPr>
          <p:cNvPr id="4" name="Rectangle 3">
            <a:extLst>
              <a:ext uri="{FF2B5EF4-FFF2-40B4-BE49-F238E27FC236}">
                <a16:creationId xmlns:a16="http://schemas.microsoft.com/office/drawing/2014/main" id="{48FC1261-2A08-4683-9FE2-7AED420A8294}"/>
              </a:ext>
            </a:extLst>
          </p:cNvPr>
          <p:cNvSpPr/>
          <p:nvPr/>
        </p:nvSpPr>
        <p:spPr>
          <a:xfrm>
            <a:off x="655062" y="5723767"/>
            <a:ext cx="7196312" cy="1015663"/>
          </a:xfrm>
          <a:prstGeom prst="rect">
            <a:avLst/>
          </a:prstGeom>
        </p:spPr>
        <p:txBody>
          <a:bodyPr wrap="square">
            <a:spAutoFit/>
          </a:bodyPr>
          <a:lstStyle/>
          <a:p>
            <a:r>
              <a:rPr lang="en-GB" sz="2000" dirty="0" err="1">
                <a:solidFill>
                  <a:srgbClr val="0070C0"/>
                </a:solidFill>
              </a:rPr>
              <a:t>Если</a:t>
            </a:r>
            <a:r>
              <a:rPr lang="en-GB" sz="2000" dirty="0">
                <a:solidFill>
                  <a:srgbClr val="0070C0"/>
                </a:solidFill>
              </a:rPr>
              <a:t> </a:t>
            </a:r>
            <a:r>
              <a:rPr lang="en-GB" sz="2000" dirty="0" err="1">
                <a:solidFill>
                  <a:srgbClr val="0070C0"/>
                </a:solidFill>
              </a:rPr>
              <a:t>вам</a:t>
            </a:r>
            <a:r>
              <a:rPr lang="en-GB" sz="2000" dirty="0">
                <a:solidFill>
                  <a:srgbClr val="0070C0"/>
                </a:solidFill>
              </a:rPr>
              <a:t> </a:t>
            </a:r>
            <a:r>
              <a:rPr lang="en-GB" sz="2000" dirty="0" err="1">
                <a:solidFill>
                  <a:srgbClr val="0070C0"/>
                </a:solidFill>
              </a:rPr>
              <a:t>нужна</a:t>
            </a:r>
            <a:r>
              <a:rPr lang="en-GB" sz="2000" dirty="0">
                <a:solidFill>
                  <a:srgbClr val="0070C0"/>
                </a:solidFill>
              </a:rPr>
              <a:t> </a:t>
            </a:r>
            <a:r>
              <a:rPr lang="en-GB" sz="2000" dirty="0" err="1">
                <a:solidFill>
                  <a:srgbClr val="0070C0"/>
                </a:solidFill>
              </a:rPr>
              <a:t>помощь</a:t>
            </a:r>
            <a:r>
              <a:rPr lang="en-GB" sz="2000" dirty="0">
                <a:solidFill>
                  <a:srgbClr val="0070C0"/>
                </a:solidFill>
              </a:rPr>
              <a:t>, </a:t>
            </a:r>
            <a:r>
              <a:rPr lang="en-GB" sz="2000" dirty="0" err="1">
                <a:solidFill>
                  <a:srgbClr val="0070C0"/>
                </a:solidFill>
              </a:rPr>
              <a:t>обратитесь</a:t>
            </a:r>
            <a:r>
              <a:rPr lang="en-GB" sz="2000" dirty="0">
                <a:solidFill>
                  <a:srgbClr val="0070C0"/>
                </a:solidFill>
              </a:rPr>
              <a:t> в </a:t>
            </a:r>
            <a:r>
              <a:rPr lang="en-GB" sz="2000" dirty="0" err="1">
                <a:solidFill>
                  <a:srgbClr val="0070C0"/>
                </a:solidFill>
              </a:rPr>
              <a:t>местный</a:t>
            </a:r>
            <a:r>
              <a:rPr lang="en-GB" sz="2000" dirty="0">
                <a:solidFill>
                  <a:srgbClr val="0070C0"/>
                </a:solidFill>
              </a:rPr>
              <a:t> </a:t>
            </a:r>
            <a:r>
              <a:rPr lang="en-GB" sz="2000" dirty="0" err="1">
                <a:solidFill>
                  <a:srgbClr val="0070C0"/>
                </a:solidFill>
              </a:rPr>
              <a:t>детский</a:t>
            </a:r>
            <a:r>
              <a:rPr lang="en-GB" sz="2000" dirty="0">
                <a:solidFill>
                  <a:srgbClr val="0070C0"/>
                </a:solidFill>
              </a:rPr>
              <a:t> </a:t>
            </a:r>
            <a:r>
              <a:rPr lang="en-GB" sz="2000" dirty="0" err="1">
                <a:solidFill>
                  <a:srgbClr val="0070C0"/>
                </a:solidFill>
              </a:rPr>
              <a:t>caд</a:t>
            </a:r>
            <a:br>
              <a:rPr lang="en-GB" sz="2000" dirty="0">
                <a:solidFill>
                  <a:srgbClr val="0070C0"/>
                </a:solidFill>
              </a:rPr>
            </a:br>
            <a:r>
              <a:rPr lang="en-GB" sz="2000" dirty="0" err="1">
                <a:solidFill>
                  <a:srgbClr val="0070C0"/>
                </a:solidFill>
              </a:rPr>
              <a:t>или</a:t>
            </a:r>
            <a:r>
              <a:rPr lang="en-GB" sz="2000" dirty="0">
                <a:solidFill>
                  <a:srgbClr val="0070C0"/>
                </a:solidFill>
              </a:rPr>
              <a:t> </a:t>
            </a:r>
            <a:r>
              <a:rPr lang="en-GB" sz="2000" dirty="0" err="1">
                <a:solidFill>
                  <a:srgbClr val="0070C0"/>
                </a:solidFill>
              </a:rPr>
              <a:t>напишите</a:t>
            </a:r>
            <a:r>
              <a:rPr lang="en-GB" sz="2000" dirty="0">
                <a:solidFill>
                  <a:srgbClr val="0070C0"/>
                </a:solidFill>
              </a:rPr>
              <a:t> </a:t>
            </a:r>
            <a:r>
              <a:rPr lang="en-GB" sz="2000" dirty="0" err="1">
                <a:solidFill>
                  <a:srgbClr val="0070C0"/>
                </a:solidFill>
              </a:rPr>
              <a:t>по</a:t>
            </a:r>
            <a:r>
              <a:rPr lang="en-GB" sz="2000" dirty="0">
                <a:solidFill>
                  <a:srgbClr val="0070C0"/>
                </a:solidFill>
              </a:rPr>
              <a:t> </a:t>
            </a:r>
            <a:r>
              <a:rPr lang="en-GB" sz="2000" dirty="0" err="1">
                <a:solidFill>
                  <a:srgbClr val="0070C0"/>
                </a:solidFill>
              </a:rPr>
              <a:t>адресу</a:t>
            </a:r>
            <a:r>
              <a:rPr lang="en-GB" sz="2000" dirty="0"/>
              <a:t> </a:t>
            </a:r>
            <a:r>
              <a:rPr lang="en-GB" sz="1800" u="sng" dirty="0">
                <a:solidFill>
                  <a:srgbClr val="333333"/>
                </a:solidFill>
                <a:effectLst/>
                <a:latin typeface="Verdana" panose="020B0604030504040204" pitchFamily="34" charset="0"/>
                <a:ea typeface="Calibri" panose="020F0502020204030204" pitchFamily="34" charset="0"/>
                <a:cs typeface="Calibri" panose="020F0502020204030204" pitchFamily="34" charset="0"/>
                <a:hlinkClick r:id="rId5"/>
              </a:rPr>
              <a:t>earlyyears@aberdeenshire.gov.uk</a:t>
            </a:r>
            <a:endParaRPr lang="en-GB" sz="2000" dirty="0"/>
          </a:p>
        </p:txBody>
      </p:sp>
      <p:graphicFrame>
        <p:nvGraphicFramePr>
          <p:cNvPr id="3" name="Table 2">
            <a:extLst>
              <a:ext uri="{FF2B5EF4-FFF2-40B4-BE49-F238E27FC236}">
                <a16:creationId xmlns:a16="http://schemas.microsoft.com/office/drawing/2014/main" id="{76017299-C7AA-94D9-D103-1B350A65E7B0}"/>
              </a:ext>
            </a:extLst>
          </p:cNvPr>
          <p:cNvGraphicFramePr>
            <a:graphicFrameLocks noGrp="1"/>
          </p:cNvGraphicFramePr>
          <p:nvPr>
            <p:extLst>
              <p:ext uri="{D42A27DB-BD31-4B8C-83A1-F6EECF244321}">
                <p14:modId xmlns:p14="http://schemas.microsoft.com/office/powerpoint/2010/main" val="1283418985"/>
              </p:ext>
            </p:extLst>
          </p:nvPr>
        </p:nvGraphicFramePr>
        <p:xfrm>
          <a:off x="845968" y="1696317"/>
          <a:ext cx="7968195" cy="1724216"/>
        </p:xfrm>
        <a:graphic>
          <a:graphicData uri="http://schemas.openxmlformats.org/drawingml/2006/table">
            <a:tbl>
              <a:tblPr firstRow="1" firstCol="1" bandRow="1">
                <a:tableStyleId>{5C22544A-7EE6-4342-B048-85BDC9FD1C3A}</a:tableStyleId>
              </a:tblPr>
              <a:tblGrid>
                <a:gridCol w="4419931">
                  <a:extLst>
                    <a:ext uri="{9D8B030D-6E8A-4147-A177-3AD203B41FA5}">
                      <a16:colId xmlns:a16="http://schemas.microsoft.com/office/drawing/2014/main" val="2148270644"/>
                    </a:ext>
                  </a:extLst>
                </a:gridCol>
                <a:gridCol w="3548264">
                  <a:extLst>
                    <a:ext uri="{9D8B030D-6E8A-4147-A177-3AD203B41FA5}">
                      <a16:colId xmlns:a16="http://schemas.microsoft.com/office/drawing/2014/main" val="1817973531"/>
                    </a:ext>
                  </a:extLst>
                </a:gridCol>
              </a:tblGrid>
              <a:tr h="0">
                <a:tc>
                  <a:txBody>
                    <a:bodyPr/>
                    <a:lstStyle/>
                    <a:p>
                      <a:pPr fontAlgn="base">
                        <a:lnSpc>
                          <a:spcPct val="107000"/>
                        </a:lnSpc>
                      </a:pPr>
                      <a:r>
                        <a:rPr lang="en-GB" sz="2000" dirty="0" err="1">
                          <a:effectLst/>
                        </a:rPr>
                        <a:t>Дети</a:t>
                      </a:r>
                      <a:r>
                        <a:rPr lang="en-GB" sz="2000" dirty="0">
                          <a:effectLst/>
                        </a:rPr>
                        <a:t>, </a:t>
                      </a:r>
                      <a:r>
                        <a:rPr lang="en-GB" sz="2000" dirty="0" err="1">
                          <a:effectLst/>
                        </a:rPr>
                        <a:t>родившиеся</a:t>
                      </a:r>
                      <a:r>
                        <a:rPr lang="en-GB" sz="2000" dirty="0">
                          <a:effectLst/>
                        </a:rPr>
                        <a:t> в </a:t>
                      </a:r>
                      <a:r>
                        <a:rPr lang="en-GB" sz="2000" dirty="0" err="1">
                          <a:effectLst/>
                        </a:rPr>
                        <a:t>период</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fontAlgn="base">
                        <a:lnSpc>
                          <a:spcPct val="107000"/>
                        </a:lnSpc>
                      </a:pPr>
                      <a:r>
                        <a:rPr lang="en-GB" sz="2000" dirty="0" err="1">
                          <a:effectLst/>
                        </a:rPr>
                        <a:t>могут</a:t>
                      </a:r>
                      <a:r>
                        <a:rPr lang="en-GB" sz="2000" dirty="0">
                          <a:effectLst/>
                        </a:rPr>
                        <a:t> </a:t>
                      </a:r>
                      <a:r>
                        <a:rPr lang="en-GB" sz="2000" dirty="0" err="1">
                          <a:effectLst/>
                        </a:rPr>
                        <a:t>перейти</a:t>
                      </a:r>
                      <a:r>
                        <a:rPr lang="en-GB" sz="2000" dirty="0">
                          <a:effectLst/>
                        </a:rPr>
                        <a:t> в </a:t>
                      </a:r>
                      <a:r>
                        <a:rPr lang="en-GB" sz="2000" dirty="0" err="1">
                          <a:effectLst/>
                        </a:rPr>
                        <a:t>ясли</a:t>
                      </a:r>
                      <a:r>
                        <a:rPr lang="en-GB" sz="2000" dirty="0">
                          <a:effectLst/>
                        </a:rPr>
                        <a:t> </a:t>
                      </a:r>
                      <a:r>
                        <a:rPr lang="en-GB" sz="2000" dirty="0" err="1">
                          <a:effectLst/>
                        </a:rPr>
                        <a:t>или</a:t>
                      </a:r>
                      <a:r>
                        <a:rPr lang="en-GB" sz="2000" dirty="0">
                          <a:effectLst/>
                        </a:rPr>
                        <a:t> </a:t>
                      </a:r>
                      <a:r>
                        <a:rPr lang="en-GB" sz="2000" dirty="0" err="1">
                          <a:effectLst/>
                        </a:rPr>
                        <a:t>присмотр</a:t>
                      </a:r>
                      <a:r>
                        <a:rPr lang="en-GB" sz="2000" dirty="0">
                          <a:effectLst/>
                        </a:rPr>
                        <a:t> </a:t>
                      </a:r>
                      <a:r>
                        <a:rPr lang="en-GB" sz="2000" dirty="0" err="1">
                          <a:effectLst/>
                        </a:rPr>
                        <a:t>за</a:t>
                      </a:r>
                      <a:r>
                        <a:rPr lang="en-GB" sz="2000" dirty="0">
                          <a:effectLst/>
                        </a:rPr>
                        <a:t> </a:t>
                      </a:r>
                      <a:r>
                        <a:rPr lang="en-GB" sz="2000" dirty="0" err="1">
                          <a:effectLst/>
                        </a:rPr>
                        <a:t>детьми</a:t>
                      </a:r>
                      <a:r>
                        <a:rPr lang="en-GB" sz="2000" dirty="0">
                          <a:effectLst/>
                        </a:rPr>
                        <a:t>, с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076031365"/>
                  </a:ext>
                </a:extLst>
              </a:tr>
              <a:tr h="0">
                <a:tc>
                  <a:txBody>
                    <a:bodyPr/>
                    <a:lstStyle/>
                    <a:p>
                      <a:pPr algn="ctr" fontAlgn="base">
                        <a:lnSpc>
                          <a:spcPct val="107000"/>
                        </a:lnSpc>
                      </a:pPr>
                      <a:r>
                        <a:rPr lang="en-GB" sz="1800" dirty="0">
                          <a:effectLst/>
                        </a:rPr>
                        <a:t>1 </a:t>
                      </a:r>
                      <a:r>
                        <a:rPr lang="en-GB" sz="1800" dirty="0" err="1">
                          <a:effectLst/>
                        </a:rPr>
                        <a:t>марта</a:t>
                      </a:r>
                      <a:r>
                        <a:rPr lang="en-GB" sz="1800" dirty="0">
                          <a:effectLst/>
                        </a:rPr>
                        <a:t> 2019 – 21 </a:t>
                      </a:r>
                      <a:r>
                        <a:rPr lang="en-GB" sz="1800" dirty="0" err="1">
                          <a:effectLst/>
                        </a:rPr>
                        <a:t>августа</a:t>
                      </a:r>
                      <a:r>
                        <a:rPr lang="en-GB" sz="1800" dirty="0">
                          <a:effectLst/>
                        </a:rPr>
                        <a:t> 2020 г.</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800" dirty="0">
                          <a:effectLst/>
                        </a:rPr>
                        <a:t>22 </a:t>
                      </a:r>
                      <a:r>
                        <a:rPr lang="en-GB" sz="1800" dirty="0" err="1">
                          <a:effectLst/>
                        </a:rPr>
                        <a:t>августа</a:t>
                      </a:r>
                      <a:r>
                        <a:rPr lang="en-GB" sz="1800" dirty="0">
                          <a:effectLst/>
                        </a:rPr>
                        <a:t> 2023 г.</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79826177"/>
                  </a:ext>
                </a:extLst>
              </a:tr>
              <a:tr h="0">
                <a:tc>
                  <a:txBody>
                    <a:bodyPr/>
                    <a:lstStyle/>
                    <a:p>
                      <a:pPr algn="ctr" fontAlgn="base">
                        <a:lnSpc>
                          <a:spcPct val="107000"/>
                        </a:lnSpc>
                      </a:pPr>
                      <a:r>
                        <a:rPr lang="en-GB" sz="1800" dirty="0">
                          <a:effectLst/>
                        </a:rPr>
                        <a:t>  22 </a:t>
                      </a:r>
                      <a:r>
                        <a:rPr lang="en-GB" sz="1800" dirty="0" err="1">
                          <a:effectLst/>
                        </a:rPr>
                        <a:t>августа</a:t>
                      </a:r>
                      <a:r>
                        <a:rPr lang="en-GB" sz="1800" dirty="0">
                          <a:effectLst/>
                        </a:rPr>
                        <a:t> 2020 – 29 </a:t>
                      </a:r>
                      <a:r>
                        <a:rPr lang="en-GB" sz="1800" dirty="0" err="1">
                          <a:effectLst/>
                        </a:rPr>
                        <a:t>октября</a:t>
                      </a:r>
                      <a:r>
                        <a:rPr lang="en-GB" sz="1800" dirty="0">
                          <a:effectLst/>
                        </a:rPr>
                        <a:t> 2020 г.</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800" dirty="0">
                          <a:effectLst/>
                        </a:rPr>
                        <a:t>30 </a:t>
                      </a:r>
                      <a:r>
                        <a:rPr lang="en-GB" sz="1800" dirty="0" err="1">
                          <a:effectLst/>
                        </a:rPr>
                        <a:t>октября</a:t>
                      </a:r>
                      <a:r>
                        <a:rPr lang="en-GB" sz="1800" dirty="0">
                          <a:effectLst/>
                        </a:rPr>
                        <a:t> 2023 г.</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3656529"/>
                  </a:ext>
                </a:extLst>
              </a:tr>
              <a:tr h="0">
                <a:tc>
                  <a:txBody>
                    <a:bodyPr/>
                    <a:lstStyle/>
                    <a:p>
                      <a:pPr algn="ctr" fontAlgn="base">
                        <a:lnSpc>
                          <a:spcPct val="107000"/>
                        </a:lnSpc>
                      </a:pPr>
                      <a:r>
                        <a:rPr lang="en-GB" sz="1800">
                          <a:effectLst/>
                        </a:rPr>
                        <a:t>30 октября 2020 – 7 января 2021 г.</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800" dirty="0">
                          <a:effectLst/>
                        </a:rPr>
                        <a:t>8 </a:t>
                      </a:r>
                      <a:r>
                        <a:rPr lang="en-GB" sz="1800" dirty="0" err="1">
                          <a:effectLst/>
                        </a:rPr>
                        <a:t>января</a:t>
                      </a:r>
                      <a:r>
                        <a:rPr lang="en-GB" sz="1800" dirty="0">
                          <a:effectLst/>
                        </a:rPr>
                        <a:t> 2024 г.</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975895387"/>
                  </a:ext>
                </a:extLst>
              </a:tr>
              <a:tr h="0">
                <a:tc>
                  <a:txBody>
                    <a:bodyPr/>
                    <a:lstStyle/>
                    <a:p>
                      <a:pPr algn="ctr" fontAlgn="base">
                        <a:lnSpc>
                          <a:spcPct val="107000"/>
                        </a:lnSpc>
                      </a:pPr>
                      <a:r>
                        <a:rPr lang="en-GB" sz="1800">
                          <a:effectLst/>
                        </a:rPr>
                        <a:t>8 января 2021 – 14 апреля 2021 г.</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800" dirty="0">
                          <a:effectLst/>
                        </a:rPr>
                        <a:t>15 </a:t>
                      </a:r>
                      <a:r>
                        <a:rPr lang="en-GB" sz="1800" dirty="0" err="1">
                          <a:effectLst/>
                        </a:rPr>
                        <a:t>апреля</a:t>
                      </a:r>
                      <a:r>
                        <a:rPr lang="en-GB" sz="1800" dirty="0">
                          <a:effectLst/>
                        </a:rPr>
                        <a:t> 2024 г.</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91413921"/>
                  </a:ext>
                </a:extLst>
              </a:tr>
            </a:tbl>
          </a:graphicData>
        </a:graphic>
      </p:graphicFrame>
    </p:spTree>
    <p:extLst>
      <p:ext uri="{BB962C8B-B14F-4D97-AF65-F5344CB8AC3E}">
        <p14:creationId xmlns:p14="http://schemas.microsoft.com/office/powerpoint/2010/main" val="4196037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B024259AC97D43AC434F82B70487A8" ma:contentTypeVersion="15" ma:contentTypeDescription="Create a new document." ma:contentTypeScope="" ma:versionID="bb2f7639257cea7767dbdc134ecf0179">
  <xsd:schema xmlns:xsd="http://www.w3.org/2001/XMLSchema" xmlns:xs="http://www.w3.org/2001/XMLSchema" xmlns:p="http://schemas.microsoft.com/office/2006/metadata/properties" xmlns:ns2="d7f6f942-8283-49a7-b50d-08119ce8305e" xmlns:ns3="88be6acd-ca91-45e1-a55e-f94b3e6c488a" xmlns:ns4="b286816e-519d-42c6-8f15-1a4235facbd1" targetNamespace="http://schemas.microsoft.com/office/2006/metadata/properties" ma:root="true" ma:fieldsID="c5103a4f261c0f6b3560cbae7707ea0f" ns2:_="" ns3:_="" ns4:_="">
    <xsd:import namespace="d7f6f942-8283-49a7-b50d-08119ce8305e"/>
    <xsd:import namespace="88be6acd-ca91-45e1-a55e-f94b3e6c488a"/>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f6f942-8283-49a7-b50d-08119ce83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be6acd-ca91-45e1-a55e-f94b3e6c48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75d9071-8add-477e-bbd4-52f695b65efd}" ma:internalName="TaxCatchAll" ma:showField="CatchAllData" ma:web="88be6acd-ca91-45e1-a55e-f94b3e6c48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f6f942-8283-49a7-b50d-08119ce8305e">
      <Terms xmlns="http://schemas.microsoft.com/office/infopath/2007/PartnerControls"/>
    </lcf76f155ced4ddcb4097134ff3c332f>
    <TaxCatchAll xmlns="b286816e-519d-42c6-8f15-1a4235facbd1" xsi:nil="true"/>
  </documentManagement>
</p:properties>
</file>

<file path=customXml/itemProps1.xml><?xml version="1.0" encoding="utf-8"?>
<ds:datastoreItem xmlns:ds="http://schemas.openxmlformats.org/officeDocument/2006/customXml" ds:itemID="{D3056EBA-E113-4E19-A02E-949776B49C74}">
  <ds:schemaRefs>
    <ds:schemaRef ds:uri="http://schemas.microsoft.com/sharepoint/v3/contenttype/forms"/>
  </ds:schemaRefs>
</ds:datastoreItem>
</file>

<file path=customXml/itemProps2.xml><?xml version="1.0" encoding="utf-8"?>
<ds:datastoreItem xmlns:ds="http://schemas.openxmlformats.org/officeDocument/2006/customXml" ds:itemID="{0B1B4AE8-3B97-4D87-AEEC-E7E9F75F8C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f6f942-8283-49a7-b50d-08119ce8305e"/>
    <ds:schemaRef ds:uri="88be6acd-ca91-45e1-a55e-f94b3e6c488a"/>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A4E2D1-16DF-482B-A2F9-6DF46FBCDA71}">
  <ds:schemaRefs>
    <ds:schemaRef ds:uri="http://purl.org/dc/terms/"/>
    <ds:schemaRef ds:uri="http://schemas.openxmlformats.org/package/2006/metadata/core-properties"/>
    <ds:schemaRef ds:uri="http://purl.org/dc/dcmitype/"/>
    <ds:schemaRef ds:uri="0f78a829-1d15-475d-bae1-e2585bfd43c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d7f6f942-8283-49a7-b50d-08119ce8305e"/>
    <ds:schemaRef ds:uri="b286816e-519d-42c6-8f15-1a4235facbd1"/>
  </ds:schemaRefs>
</ds:datastoreItem>
</file>

<file path=docProps/app.xml><?xml version="1.0" encoding="utf-8"?>
<Properties xmlns="http://schemas.openxmlformats.org/officeDocument/2006/extended-properties" xmlns:vt="http://schemas.openxmlformats.org/officeDocument/2006/docPropsVTypes">
  <TotalTime>13</TotalTime>
  <Words>198</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Times New Roman</vt:lpstr>
      <vt:lpstr>Trebuchet MS</vt:lpstr>
      <vt:lpstr>Verdana</vt:lpstr>
      <vt:lpstr>Wingdings 3</vt:lpstr>
      <vt:lpstr>Facet</vt:lpstr>
      <vt:lpstr>Детский caд Дети в возрасте 3 или 4 лет, имеют право, примерно, на 30 часов в неделю бесплатного раннего обучения, (ясли) или ухода за детьми       Форма заявки на места для детей младшего возраста  (детский сад), на 2023-2024 г., будет доступна с понедельника ,23 января 2023 года, по пятницу, 3 февраля 2023 г. Чтобы подать заявку, нажмите на эту ссылку: https://www.aberdeenshire.gov.uk/social-care-and-health/childcare-and-early-learning/3-and-4-year-olds/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early learning 3/4 years old Children who were born between 1st March 2016 and 28th February 2019 are entitled to free early learning and childcare in the school term 2021 to 2022.  Click on https://www.aberdeenshire.gov.uk/social-care-and-health/childcare-and-early-learning/3-and-4-year-olds/ for information. Contact your local nursery if you need help.  </dc:title>
  <dc:creator>Ian Brownlee</dc:creator>
  <cp:lastModifiedBy>Ian Brownlee</cp:lastModifiedBy>
  <cp:revision>9</cp:revision>
  <dcterms:created xsi:type="dcterms:W3CDTF">2021-01-13T11:34:58Z</dcterms:created>
  <dcterms:modified xsi:type="dcterms:W3CDTF">2022-11-23T15:25:21Z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0x0101005AB024259AC97D43AC434F82B70487A8</vt:lpwstr>
  </property>
  <property fmtid="{D5CDD505-2E9C-101B-9397-08002B2CF9AE}" pid="3" name="MediaServiceImageTags">
    <vt:lpwstr/>
  </property>
</Properties>
</file>