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Brownlee" userId="ee09a8d8-3916-415b-82ba-5e3f0bba9e2f" providerId="ADAL" clId="{7A98AB38-9A2D-481D-9FE7-9B2237E95606}"/>
    <pc:docChg chg="modSld">
      <pc:chgData name="Ian Brownlee" userId="ee09a8d8-3916-415b-82ba-5e3f0bba9e2f" providerId="ADAL" clId="{7A98AB38-9A2D-481D-9FE7-9B2237E95606}" dt="2021-11-12T11:03:32.727" v="2" actId="20577"/>
      <pc:docMkLst>
        <pc:docMk/>
      </pc:docMkLst>
      <pc:sldChg chg="modSp mod">
        <pc:chgData name="Ian Brownlee" userId="ee09a8d8-3916-415b-82ba-5e3f0bba9e2f" providerId="ADAL" clId="{7A98AB38-9A2D-481D-9FE7-9B2237E95606}" dt="2021-11-12T11:03:32.727" v="2" actId="20577"/>
        <pc:sldMkLst>
          <pc:docMk/>
          <pc:sldMk cId="4196037934" sldId="256"/>
        </pc:sldMkLst>
        <pc:spChg chg="mod">
          <ac:chgData name="Ian Brownlee" userId="ee09a8d8-3916-415b-82ba-5e3f0bba9e2f" providerId="ADAL" clId="{7A98AB38-9A2D-481D-9FE7-9B2237E95606}" dt="2021-11-12T11:03:32.727" v="2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  <pc:docChgLst>
    <pc:chgData name="Ian Brownlee" userId="ee09a8d8-3916-415b-82ba-5e3f0bba9e2f" providerId="ADAL" clId="{B5590557-D1BA-4936-950C-4DED4FC28961}"/>
    <pc:docChg chg="modSld">
      <pc:chgData name="Ian Brownlee" userId="ee09a8d8-3916-415b-82ba-5e3f0bba9e2f" providerId="ADAL" clId="{B5590557-D1BA-4936-950C-4DED4FC28961}" dt="2022-11-22T13:57:14.933" v="3" actId="20577"/>
      <pc:docMkLst>
        <pc:docMk/>
      </pc:docMkLst>
      <pc:sldChg chg="modSp mod">
        <pc:chgData name="Ian Brownlee" userId="ee09a8d8-3916-415b-82ba-5e3f0bba9e2f" providerId="ADAL" clId="{B5590557-D1BA-4936-950C-4DED4FC28961}" dt="2022-11-22T13:57:14.933" v="3" actId="20577"/>
        <pc:sldMkLst>
          <pc:docMk/>
          <pc:sldMk cId="4196037934" sldId="256"/>
        </pc:sldMkLst>
        <pc:spChg chg="mod">
          <ac:chgData name="Ian Brownlee" userId="ee09a8d8-3916-415b-82ba-5e3f0bba9e2f" providerId="ADAL" clId="{B5590557-D1BA-4936-950C-4DED4FC28961}" dt="2022-11-22T13:57:14.933" v="3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62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93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5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deenshire.gov.uk/social-care-and-health/childcare-and-early-learning/2-year-ol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igible2andCensus@aberdeenshire.gov.uk?subject=Early%20years%20application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toy&#10;&#10;Description automatically generated">
            <a:extLst>
              <a:ext uri="{FF2B5EF4-FFF2-40B4-BE49-F238E27FC236}">
                <a16:creationId xmlns:a16="http://schemas.microsoft.com/office/drawing/2014/main" id="{18820094-285C-4391-87D3-110C9A56AB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9091" r="21768"/>
          <a:stretch/>
        </p:blipFill>
        <p:spPr>
          <a:xfrm>
            <a:off x="5845973" y="8466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170" y="568847"/>
            <a:ext cx="6416579" cy="5805493"/>
          </a:xfrm>
        </p:spPr>
        <p:txBody>
          <a:bodyPr anchor="t" anchorCtr="0">
            <a:noAutofit/>
          </a:bodyPr>
          <a:lstStyle/>
          <a:p>
            <a:pPr lvl="0" algn="l"/>
            <a:br>
              <a:rPr lang="en-GB" sz="1050" b="1" dirty="0"/>
            </a:br>
            <a:br>
              <a:rPr lang="en-GB" sz="1050" b="1" dirty="0"/>
            </a:br>
            <a:r>
              <a:rPr lang="en-GB" sz="2400" b="1" dirty="0" err="1">
                <a:solidFill>
                  <a:srgbClr val="002060"/>
                </a:solidFill>
              </a:rPr>
              <a:t>Pirmsskolas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pirmsskolas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izglītība</a:t>
            </a:r>
            <a:br>
              <a:rPr lang="en-GB" sz="2400" dirty="0"/>
            </a:br>
            <a:r>
              <a:rPr lang="en-GB" sz="2400" dirty="0" err="1">
                <a:solidFill>
                  <a:srgbClr val="0070C0"/>
                </a:solidFill>
              </a:rPr>
              <a:t>Dažiem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bērniem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vecumā</a:t>
            </a:r>
            <a:r>
              <a:rPr lang="en-GB" sz="2400" dirty="0">
                <a:solidFill>
                  <a:srgbClr val="0070C0"/>
                </a:solidFill>
              </a:rPr>
              <a:t> no 2 </a:t>
            </a:r>
            <a:r>
              <a:rPr lang="en-GB" sz="2400" dirty="0" err="1">
                <a:solidFill>
                  <a:srgbClr val="0070C0"/>
                </a:solidFill>
              </a:rPr>
              <a:t>gadiem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ir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tiesības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uz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bezmaksas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agrīnu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apmācību</a:t>
            </a:r>
            <a:r>
              <a:rPr lang="en-GB" sz="2400" dirty="0">
                <a:solidFill>
                  <a:srgbClr val="0070C0"/>
                </a:solidFill>
              </a:rPr>
              <a:t> (</a:t>
            </a:r>
            <a:r>
              <a:rPr lang="en-GB" sz="2400" dirty="0" err="1">
                <a:solidFill>
                  <a:srgbClr val="0070C0"/>
                </a:solidFill>
              </a:rPr>
              <a:t>bērnudārzs</a:t>
            </a:r>
            <a:r>
              <a:rPr lang="en-GB" sz="2400" dirty="0">
                <a:solidFill>
                  <a:srgbClr val="0070C0"/>
                </a:solidFill>
              </a:rPr>
              <a:t>) </a:t>
            </a:r>
            <a:r>
              <a:rPr lang="en-GB" sz="2400" dirty="0" err="1">
                <a:solidFill>
                  <a:srgbClr val="0070C0"/>
                </a:solidFill>
              </a:rPr>
              <a:t>vai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bērnu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aprūpe</a:t>
            </a:r>
            <a:r>
              <a:rPr lang="en-GB" sz="2400" dirty="0">
                <a:solidFill>
                  <a:srgbClr val="0070C0"/>
                </a:solidFill>
              </a:rPr>
              <a:t>.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>
                <a:solidFill>
                  <a:srgbClr val="0070C0"/>
                </a:solidFill>
              </a:rPr>
              <a:t> 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 err="1">
                <a:solidFill>
                  <a:srgbClr val="0070C0"/>
                </a:solidFill>
              </a:rPr>
              <a:t>Ja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jūs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kvalificējaties</a:t>
            </a:r>
            <a:r>
              <a:rPr lang="en-GB" sz="2400" dirty="0">
                <a:solidFill>
                  <a:srgbClr val="0070C0"/>
                </a:solidFill>
              </a:rPr>
              <a:t> (</a:t>
            </a:r>
            <a:r>
              <a:rPr lang="en-GB" sz="2400" dirty="0" err="1">
                <a:solidFill>
                  <a:srgbClr val="0070C0"/>
                </a:solidFill>
              </a:rPr>
              <a:t>saskaņā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ar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pabalstiem</a:t>
            </a:r>
            <a:r>
              <a:rPr lang="en-GB" sz="2400" dirty="0">
                <a:solidFill>
                  <a:srgbClr val="0070C0"/>
                </a:solidFill>
              </a:rPr>
              <a:t>/ </a:t>
            </a:r>
            <a:r>
              <a:rPr lang="en-GB" sz="2400" dirty="0" err="1">
                <a:solidFill>
                  <a:srgbClr val="0070C0"/>
                </a:solidFill>
              </a:rPr>
              <a:t>zemiem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ienākumiem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utt</a:t>
            </a:r>
            <a:r>
              <a:rPr lang="en-GB" sz="2400" dirty="0">
                <a:solidFill>
                  <a:srgbClr val="0070C0"/>
                </a:solidFill>
              </a:rPr>
              <a:t>.) un </a:t>
            </a:r>
            <a:r>
              <a:rPr lang="en-GB" sz="2400" dirty="0" err="1">
                <a:solidFill>
                  <a:srgbClr val="0070C0"/>
                </a:solidFill>
              </a:rPr>
              <a:t>jūsu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bērns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ir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dzimis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laikā</a:t>
            </a:r>
            <a:r>
              <a:rPr lang="en-GB" sz="2400" dirty="0">
                <a:solidFill>
                  <a:srgbClr val="0070C0"/>
                </a:solidFill>
              </a:rPr>
              <a:t> no 2021. </a:t>
            </a:r>
            <a:r>
              <a:rPr lang="en-GB" sz="2400" dirty="0" err="1">
                <a:solidFill>
                  <a:srgbClr val="0070C0"/>
                </a:solidFill>
              </a:rPr>
              <a:t>gada</a:t>
            </a:r>
            <a:r>
              <a:rPr lang="en-GB" sz="2400" dirty="0">
                <a:solidFill>
                  <a:srgbClr val="0070C0"/>
                </a:solidFill>
              </a:rPr>
              <a:t> 1. </a:t>
            </a:r>
            <a:r>
              <a:rPr lang="en-GB" sz="2400" dirty="0" err="1">
                <a:solidFill>
                  <a:srgbClr val="0070C0"/>
                </a:solidFill>
              </a:rPr>
              <a:t>marta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līdz</a:t>
            </a:r>
            <a:r>
              <a:rPr lang="en-GB" sz="2400">
                <a:solidFill>
                  <a:srgbClr val="0070C0"/>
                </a:solidFill>
              </a:rPr>
              <a:t> 2022. </a:t>
            </a:r>
            <a:r>
              <a:rPr lang="en-GB" sz="2400" dirty="0" err="1">
                <a:solidFill>
                  <a:srgbClr val="0070C0"/>
                </a:solidFill>
              </a:rPr>
              <a:t>gada</a:t>
            </a:r>
            <a:r>
              <a:rPr lang="en-GB" sz="2400" dirty="0">
                <a:solidFill>
                  <a:srgbClr val="0070C0"/>
                </a:solidFill>
              </a:rPr>
              <a:t> 28. </a:t>
            </a:r>
            <a:r>
              <a:rPr lang="en-GB" sz="2400" dirty="0" err="1">
                <a:solidFill>
                  <a:srgbClr val="0070C0"/>
                </a:solidFill>
              </a:rPr>
              <a:t>februārim</a:t>
            </a:r>
            <a:r>
              <a:rPr lang="en-GB" sz="2400" dirty="0">
                <a:solidFill>
                  <a:srgbClr val="0070C0"/>
                </a:solidFill>
              </a:rPr>
              <a:t>, </a:t>
            </a:r>
            <a:r>
              <a:rPr lang="en-GB" sz="2400" dirty="0" err="1">
                <a:solidFill>
                  <a:srgbClr val="0070C0"/>
                </a:solidFill>
              </a:rPr>
              <a:t>iespējams</a:t>
            </a:r>
            <a:r>
              <a:rPr lang="en-GB" sz="2400" dirty="0">
                <a:solidFill>
                  <a:srgbClr val="0070C0"/>
                </a:solidFill>
              </a:rPr>
              <a:t>, </a:t>
            </a:r>
            <a:r>
              <a:rPr lang="en-GB" sz="2400" dirty="0" err="1">
                <a:solidFill>
                  <a:srgbClr val="0070C0"/>
                </a:solidFill>
              </a:rPr>
              <a:t>jūsu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bērns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varēs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iestāties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 err="1">
                <a:solidFill>
                  <a:srgbClr val="0070C0"/>
                </a:solidFill>
              </a:rPr>
              <a:t>bērnudārzā</a:t>
            </a:r>
            <a:r>
              <a:rPr lang="en-GB" sz="2400" dirty="0">
                <a:solidFill>
                  <a:srgbClr val="0070C0"/>
                </a:solidFill>
              </a:rPr>
              <a:t>. </a:t>
            </a:r>
            <a:r>
              <a:rPr lang="en-GB" sz="2400" u="sng" dirty="0">
                <a:solidFill>
                  <a:srgbClr val="0070C0"/>
                </a:solidFill>
                <a:hlinkClick r:id="rId3"/>
              </a:rPr>
              <a:t>https://www.aberdeenshire.gov.uk/social-care-and-health/childcare-and-early-learning/2-year-olds/</a:t>
            </a:r>
            <a:r>
              <a:rPr lang="en-GB" sz="2400" u="sng" dirty="0">
                <a:solidFill>
                  <a:srgbClr val="0070C0"/>
                </a:solidFill>
              </a:rPr>
              <a:t> </a:t>
            </a:r>
            <a:br>
              <a:rPr lang="en-GB" sz="2400" dirty="0">
                <a:solidFill>
                  <a:srgbClr val="0070C0"/>
                </a:solidFill>
              </a:rPr>
            </a:br>
            <a:br>
              <a:rPr lang="en-GB" sz="1050" dirty="0"/>
            </a:br>
            <a:endParaRPr lang="en-GB" sz="10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A0266-5194-4D77-953D-0D98E85D2A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6390"/>
          <a:stretch/>
        </p:blipFill>
        <p:spPr>
          <a:xfrm>
            <a:off x="1680892" y="128588"/>
            <a:ext cx="1792580" cy="6858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CDC78E-CBA9-4DA5-B4C6-DBD2365FF015}"/>
              </a:ext>
            </a:extLst>
          </p:cNvPr>
          <p:cNvSpPr/>
          <p:nvPr/>
        </p:nvSpPr>
        <p:spPr>
          <a:xfrm>
            <a:off x="425472" y="5689600"/>
            <a:ext cx="3943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Contact </a:t>
            </a:r>
            <a:r>
              <a:rPr lang="en-GB" u="sng" dirty="0">
                <a:hlinkClick r:id="rId5"/>
              </a:rPr>
              <a:t>Eligible2andCensus@aberdeenshire.gov.uk</a:t>
            </a:r>
            <a:r>
              <a:rPr lang="en-GB" dirty="0"/>
              <a:t> if you need help.</a:t>
            </a:r>
          </a:p>
        </p:txBody>
      </p:sp>
    </p:spTree>
    <p:extLst>
      <p:ext uri="{BB962C8B-B14F-4D97-AF65-F5344CB8AC3E}">
        <p14:creationId xmlns:p14="http://schemas.microsoft.com/office/powerpoint/2010/main" val="419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24259AC97D43AC434F82B70487A8" ma:contentTypeVersion="15" ma:contentTypeDescription="Create a new document." ma:contentTypeScope="" ma:versionID="bb2f7639257cea7767dbdc134ecf0179">
  <xsd:schema xmlns:xsd="http://www.w3.org/2001/XMLSchema" xmlns:xs="http://www.w3.org/2001/XMLSchema" xmlns:p="http://schemas.microsoft.com/office/2006/metadata/properties" xmlns:ns2="d7f6f942-8283-49a7-b50d-08119ce8305e" xmlns:ns3="88be6acd-ca91-45e1-a55e-f94b3e6c488a" xmlns:ns4="b286816e-519d-42c6-8f15-1a4235facbd1" targetNamespace="http://schemas.microsoft.com/office/2006/metadata/properties" ma:root="true" ma:fieldsID="c5103a4f261c0f6b3560cbae7707ea0f" ns2:_="" ns3:_="" ns4:_="">
    <xsd:import namespace="d7f6f942-8283-49a7-b50d-08119ce8305e"/>
    <xsd:import namespace="88be6acd-ca91-45e1-a55e-f94b3e6c488a"/>
    <xsd:import namespace="b286816e-519d-42c6-8f15-1a4235fac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f942-8283-49a7-b50d-08119ce83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9237bb-78b7-42cf-81ab-aa5abb9e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e6acd-ca91-45e1-a55e-f94b3e6c48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6816e-519d-42c6-8f15-1a4235facbd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75d9071-8add-477e-bbd4-52f695b65efd}" ma:internalName="TaxCatchAll" ma:showField="CatchAllData" ma:web="88be6acd-ca91-45e1-a55e-f94b3e6c48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6f942-8283-49a7-b50d-08119ce8305e">
      <Terms xmlns="http://schemas.microsoft.com/office/infopath/2007/PartnerControls"/>
    </lcf76f155ced4ddcb4097134ff3c332f>
    <TaxCatchAll xmlns="b286816e-519d-42c6-8f15-1a4235facbd1" xsi:nil="true"/>
  </documentManagement>
</p:properties>
</file>

<file path=customXml/itemProps1.xml><?xml version="1.0" encoding="utf-8"?>
<ds:datastoreItem xmlns:ds="http://schemas.openxmlformats.org/officeDocument/2006/customXml" ds:itemID="{D3056EBA-E113-4E19-A02E-949776B49C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DDF088-AEF0-4B70-9748-13ADBB5192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f942-8283-49a7-b50d-08119ce8305e"/>
    <ds:schemaRef ds:uri="88be6acd-ca91-45e1-a55e-f94b3e6c488a"/>
    <ds:schemaRef ds:uri="b286816e-519d-42c6-8f15-1a4235fac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A4E2D1-16DF-482B-A2F9-6DF46FBCDA71}">
  <ds:schemaRefs>
    <ds:schemaRef ds:uri="http://purl.org/dc/terms/"/>
    <ds:schemaRef ds:uri="http://schemas.openxmlformats.org/package/2006/metadata/core-properties"/>
    <ds:schemaRef ds:uri="http://purl.org/dc/dcmitype/"/>
    <ds:schemaRef ds:uri="0f78a829-1d15-475d-bae1-e2585bfd43c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7f6f942-8283-49a7-b50d-08119ce8305e"/>
    <ds:schemaRef ds:uri="b286816e-519d-42c6-8f15-1a4235facb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 Pirmsskolas pirmsskolas izglītība Dažiem bērniem vecumā no 2 gadiem ir tiesības uz bezmaksas agrīnu apmācību (bērnudārzs) vai bērnu aprūpe.   Ja jūs kvalificējaties (saskaņā ar pabalstiem/ zemiem ienākumiem utt.) un jūsu bērns ir dzimis laikā no 2021. gada 1. marta līdz 2022. gada 28. februārim, iespējams, jūsu bērns varēs iestāties bērnudārzā. https://www.aberdeenshire.gov.uk/social-care-and-health/childcare-and-early-learning/2-year-olds/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young children? In Scotland, children who are aged 3 or 4 years old (and some who aged 2 years old) have a right to 1140 hours per year of early learning and childcare This usually means around up to 30 hours per week during term time).   </dc:title>
  <dc:creator>Ian Brownlee</dc:creator>
  <cp:lastModifiedBy>Ian Brownlee</cp:lastModifiedBy>
  <cp:revision>7</cp:revision>
  <dcterms:created xsi:type="dcterms:W3CDTF">2021-01-13T09:53:37Z</dcterms:created>
  <dcterms:modified xsi:type="dcterms:W3CDTF">2022-11-22T13:57:18Z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0x0101005AB024259AC97D43AC434F82B70487A8</vt:lpwstr>
  </property>
  <property fmtid="{D5CDD505-2E9C-101B-9397-08002B2CF9AE}" pid="3" name="MediaServiceImageTags">
    <vt:lpwstr/>
  </property>
</Properties>
</file>