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AB6E8C-81D2-41A9-B495-5B9408CB1D08}" v="1" dt="2022-12-09T11:29:54.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73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71AB6E8C-81D2-41A9-B495-5B9408CB1D08}"/>
    <pc:docChg chg="undo custSel modSld">
      <pc:chgData name="Ian Brownlee" userId="ee09a8d8-3916-415b-82ba-5e3f0bba9e2f" providerId="ADAL" clId="{71AB6E8C-81D2-41A9-B495-5B9408CB1D08}" dt="2022-12-09T11:31:43.885" v="50" actId="207"/>
      <pc:docMkLst>
        <pc:docMk/>
      </pc:docMkLst>
      <pc:sldChg chg="addSp modSp mod">
        <pc:chgData name="Ian Brownlee" userId="ee09a8d8-3916-415b-82ba-5e3f0bba9e2f" providerId="ADAL" clId="{71AB6E8C-81D2-41A9-B495-5B9408CB1D08}" dt="2022-12-09T11:31:43.885" v="50" actId="207"/>
        <pc:sldMkLst>
          <pc:docMk/>
          <pc:sldMk cId="4196037934" sldId="256"/>
        </pc:sldMkLst>
        <pc:spChg chg="mod">
          <ac:chgData name="Ian Brownlee" userId="ee09a8d8-3916-415b-82ba-5e3f0bba9e2f" providerId="ADAL" clId="{71AB6E8C-81D2-41A9-B495-5B9408CB1D08}" dt="2022-12-09T11:30:43.952" v="39" actId="1076"/>
          <ac:spMkLst>
            <pc:docMk/>
            <pc:sldMk cId="4196037934" sldId="256"/>
            <ac:spMk id="2" creationId="{00000000-0000-0000-0000-000000000000}"/>
          </ac:spMkLst>
        </pc:spChg>
        <pc:graphicFrameChg chg="add mod modGraphic">
          <ac:chgData name="Ian Brownlee" userId="ee09a8d8-3916-415b-82ba-5e3f0bba9e2f" providerId="ADAL" clId="{71AB6E8C-81D2-41A9-B495-5B9408CB1D08}" dt="2022-12-09T11:31:43.885" v="50" actId="207"/>
          <ac:graphicFrameMkLst>
            <pc:docMk/>
            <pc:sldMk cId="4196037934" sldId="256"/>
            <ac:graphicFrameMk id="3" creationId="{7040CDFE-234A-080E-B69A-ED0C2B11AE7C}"/>
          </ac:graphicFrameMkLst>
        </pc:graphicFrameChg>
      </pc:sldChg>
    </pc:docChg>
  </pc:docChgLst>
  <pc:docChgLst>
    <pc:chgData name="Ian Brownlee" userId="ee09a8d8-3916-415b-82ba-5e3f0bba9e2f" providerId="ADAL" clId="{69329FA9-178A-4366-B2B0-6436A2091264}"/>
    <pc:docChg chg="undo redo custSel modSld">
      <pc:chgData name="Ian Brownlee" userId="ee09a8d8-3916-415b-82ba-5e3f0bba9e2f" providerId="ADAL" clId="{69329FA9-178A-4366-B2B0-6436A2091264}" dt="2022-01-10T16:55:00.295" v="24" actId="13926"/>
      <pc:docMkLst>
        <pc:docMk/>
      </pc:docMkLst>
      <pc:sldChg chg="modSp mod">
        <pc:chgData name="Ian Brownlee" userId="ee09a8d8-3916-415b-82ba-5e3f0bba9e2f" providerId="ADAL" clId="{69329FA9-178A-4366-B2B0-6436A2091264}" dt="2022-01-10T16:55:00.295" v="24" actId="13926"/>
        <pc:sldMkLst>
          <pc:docMk/>
          <pc:sldMk cId="4196037934" sldId="256"/>
        </pc:sldMkLst>
        <pc:spChg chg="mod">
          <ac:chgData name="Ian Brownlee" userId="ee09a8d8-3916-415b-82ba-5e3f0bba9e2f" providerId="ADAL" clId="{69329FA9-178A-4366-B2B0-6436A2091264}" dt="2022-01-10T16:55:00.295" v="24" actId="13926"/>
          <ac:spMkLst>
            <pc:docMk/>
            <pc:sldMk cId="4196037934" sldId="256"/>
            <ac:spMk id="2" creationId="{00000000-0000-0000-0000-000000000000}"/>
          </ac:spMkLst>
        </pc:spChg>
        <pc:picChg chg="mod">
          <ac:chgData name="Ian Brownlee" userId="ee09a8d8-3916-415b-82ba-5e3f0bba9e2f" providerId="ADAL" clId="{69329FA9-178A-4366-B2B0-6436A2091264}" dt="2022-01-10T15:54:30.045" v="23" actId="1076"/>
          <ac:picMkLst>
            <pc:docMk/>
            <pc:sldMk cId="4196037934" sldId="256"/>
            <ac:picMk id="23" creationId="{5F1CBCCC-528A-48CC-8D60-D83E0AA06D1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09/12/2022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erdeenshire.gov.uk/social-care-and-health/childcare-and-early-learning/3-and-4-year-old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earlyyears@aberdeen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descr="A picture containing indoor, floor, office, furniture&#10;&#10;Description automatically generated">
            <a:extLst>
              <a:ext uri="{FF2B5EF4-FFF2-40B4-BE49-F238E27FC236}">
                <a16:creationId xmlns:a16="http://schemas.microsoft.com/office/drawing/2014/main" id="{5F1CBCCC-528A-48CC-8D60-D83E0AA06D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177" r="18877" b="9092"/>
          <a:stretch/>
        </p:blipFill>
        <p:spPr>
          <a:xfrm>
            <a:off x="5928119"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ctrTitle"/>
          </p:nvPr>
        </p:nvSpPr>
        <p:spPr>
          <a:xfrm>
            <a:off x="830152" y="646006"/>
            <a:ext cx="5600700" cy="6289040"/>
          </a:xfrm>
        </p:spPr>
        <p:txBody>
          <a:bodyPr anchorCtr="0">
            <a:noAutofit/>
          </a:bodyPr>
          <a:lstStyle/>
          <a:p>
            <a:pPr algn="l"/>
            <a:r>
              <a:rPr lang="en-GB" sz="2400" b="1" dirty="0">
                <a:solidFill>
                  <a:srgbClr val="002060"/>
                </a:solidFill>
              </a:rPr>
              <a:t>Nursery</a:t>
            </a:r>
            <a:br>
              <a:rPr lang="en-GB" sz="2400" dirty="0"/>
            </a:br>
            <a:r>
              <a:rPr lang="en-GB" sz="2000" dirty="0">
                <a:solidFill>
                  <a:srgbClr val="0070C0"/>
                </a:solidFill>
              </a:rPr>
              <a:t>Children aged 3 or 4 years of age have a right to approximately 30 hours of free early learning (nursery) or childcare per week</a:t>
            </a:r>
            <a:br>
              <a:rPr lang="en-GB" sz="2000" dirty="0">
                <a:solidFill>
                  <a:srgbClr val="0070C0"/>
                </a:solidFill>
              </a:rPr>
            </a:br>
            <a:br>
              <a:rPr lang="en-GB" sz="2000" dirty="0">
                <a:solidFill>
                  <a:srgbClr val="0070C0"/>
                </a:solidFill>
              </a:rPr>
            </a:br>
            <a:br>
              <a:rPr lang="en-GB" sz="2000" dirty="0">
                <a:solidFill>
                  <a:srgbClr val="0070C0"/>
                </a:solidFill>
              </a:rPr>
            </a:br>
            <a:br>
              <a:rPr lang="en-GB" sz="2000" dirty="0">
                <a:solidFill>
                  <a:srgbClr val="0070C0"/>
                </a:solidFill>
              </a:rPr>
            </a:br>
            <a:br>
              <a:rPr lang="en-GB" sz="2400" dirty="0">
                <a:solidFill>
                  <a:srgbClr val="0070C0"/>
                </a:solidFill>
                <a:latin typeface="Calibri" panose="020F0502020204030204" pitchFamily="34" charset="0"/>
                <a:cs typeface="Calibri" panose="020F0502020204030204" pitchFamily="34" charset="0"/>
              </a:rPr>
            </a:br>
            <a:r>
              <a:rPr lang="en-GB" sz="2000" dirty="0">
                <a:solidFill>
                  <a:srgbClr val="0070C0"/>
                </a:solidFill>
                <a:effectLst/>
                <a:latin typeface="+mn-lt"/>
                <a:ea typeface="Calibri" panose="020F0502020204030204" pitchFamily="34" charset="0"/>
                <a:cs typeface="Calibri" panose="020F0502020204030204" pitchFamily="34" charset="0"/>
              </a:rPr>
              <a:t>The application form for 2023/24 early years (nursery) places will be available from Monday 23</a:t>
            </a:r>
            <a:r>
              <a:rPr lang="en-GB" sz="2000" baseline="30000" dirty="0">
                <a:solidFill>
                  <a:srgbClr val="0070C0"/>
                </a:solidFill>
                <a:effectLst/>
                <a:latin typeface="+mn-lt"/>
                <a:ea typeface="Calibri" panose="020F0502020204030204" pitchFamily="34" charset="0"/>
                <a:cs typeface="Calibri" panose="020F0502020204030204" pitchFamily="34" charset="0"/>
              </a:rPr>
              <a:t>rd</a:t>
            </a:r>
            <a:r>
              <a:rPr lang="en-GB" sz="2000" dirty="0">
                <a:solidFill>
                  <a:srgbClr val="0070C0"/>
                </a:solidFill>
                <a:effectLst/>
                <a:latin typeface="+mn-lt"/>
                <a:ea typeface="Calibri" panose="020F0502020204030204" pitchFamily="34" charset="0"/>
                <a:cs typeface="Calibri" panose="020F0502020204030204" pitchFamily="34" charset="0"/>
              </a:rPr>
              <a:t> January 2023 to Friday 3</a:t>
            </a:r>
            <a:r>
              <a:rPr lang="en-GB" sz="2000" baseline="30000" dirty="0">
                <a:solidFill>
                  <a:srgbClr val="0070C0"/>
                </a:solidFill>
                <a:effectLst/>
                <a:latin typeface="+mn-lt"/>
                <a:ea typeface="Calibri" panose="020F0502020204030204" pitchFamily="34" charset="0"/>
                <a:cs typeface="Calibri" panose="020F0502020204030204" pitchFamily="34" charset="0"/>
              </a:rPr>
              <a:t>rd</a:t>
            </a:r>
            <a:r>
              <a:rPr lang="en-GB" sz="2000" dirty="0">
                <a:solidFill>
                  <a:srgbClr val="0070C0"/>
                </a:solidFill>
                <a:effectLst/>
                <a:latin typeface="+mn-lt"/>
                <a:ea typeface="Calibri" panose="020F0502020204030204" pitchFamily="34" charset="0"/>
                <a:cs typeface="Calibri" panose="020F0502020204030204" pitchFamily="34" charset="0"/>
              </a:rPr>
              <a:t> February 2023.</a:t>
            </a:r>
            <a:br>
              <a:rPr lang="en-GB" sz="2400" dirty="0">
                <a:solidFill>
                  <a:srgbClr val="0070C0"/>
                </a:solidFill>
                <a:latin typeface="Calibri" panose="020F0502020204030204" pitchFamily="34" charset="0"/>
                <a:cs typeface="Calibri" panose="020F0502020204030204" pitchFamily="34" charset="0"/>
              </a:rPr>
            </a:br>
            <a:br>
              <a:rPr lang="en-GB" sz="2000" dirty="0">
                <a:solidFill>
                  <a:srgbClr val="0070C0"/>
                </a:solidFill>
              </a:rPr>
            </a:br>
            <a:r>
              <a:rPr lang="en-GB" sz="2000" dirty="0">
                <a:solidFill>
                  <a:srgbClr val="0070C0"/>
                </a:solidFill>
              </a:rPr>
              <a:t>To apply, click this link:</a:t>
            </a:r>
            <a:br>
              <a:rPr lang="en-GB" sz="2000" dirty="0">
                <a:solidFill>
                  <a:srgbClr val="0070C0"/>
                </a:solidFill>
              </a:rPr>
            </a:br>
            <a:r>
              <a:rPr lang="en-GB" sz="2000" dirty="0">
                <a:solidFill>
                  <a:srgbClr val="0070C0"/>
                </a:solidFill>
              </a:rPr>
              <a:t> </a:t>
            </a:r>
            <a:br>
              <a:rPr lang="en-GB" sz="2000" dirty="0">
                <a:solidFill>
                  <a:srgbClr val="0070C0"/>
                </a:solidFill>
              </a:rPr>
            </a:br>
            <a:r>
              <a:rPr lang="en-GB" sz="2000" u="sng" dirty="0">
                <a:hlinkClick r:id="rId3"/>
              </a:rPr>
              <a:t>https://www.aberdeenshire.gov.uk/social-care-and-health/childcare-and-early-learning/3-and-4-year-olds/</a:t>
            </a:r>
            <a:br>
              <a:rPr lang="en-GB" sz="2000" dirty="0"/>
            </a:br>
            <a:r>
              <a:rPr lang="en-GB" sz="2000" dirty="0"/>
              <a:t> </a:t>
            </a:r>
            <a:br>
              <a:rPr lang="en-GB" sz="2000" dirty="0"/>
            </a:br>
            <a:r>
              <a:rPr lang="en-GB" sz="2000" dirty="0">
                <a:solidFill>
                  <a:srgbClr val="0070C0"/>
                </a:solidFill>
              </a:rPr>
              <a:t>If you need help, contact your local nursery or email </a:t>
            </a:r>
            <a:r>
              <a:rPr lang="en-GB" sz="1800" u="sng" dirty="0">
                <a:solidFill>
                  <a:srgbClr val="333333"/>
                </a:solidFill>
                <a:effectLst/>
                <a:latin typeface="Verdana" panose="020B0604030504040204" pitchFamily="34" charset="0"/>
                <a:ea typeface="Calibri" panose="020F0502020204030204" pitchFamily="34" charset="0"/>
                <a:cs typeface="Calibri" panose="020F0502020204030204" pitchFamily="34" charset="0"/>
                <a:hlinkClick r:id="rId4"/>
              </a:rPr>
              <a:t>earlyyears@aberdeenshire.gov.uk</a:t>
            </a:r>
            <a:br>
              <a:rPr lang="en-GB" sz="2000" dirty="0"/>
            </a:br>
            <a:br>
              <a:rPr lang="en-GB" sz="1100" dirty="0"/>
            </a:br>
            <a:r>
              <a:rPr lang="en-GB" sz="1100" dirty="0"/>
              <a:t> </a:t>
            </a:r>
          </a:p>
        </p:txBody>
      </p:sp>
      <p:cxnSp>
        <p:nvCxnSpPr>
          <p:cNvPr id="33" name="Straight Connector 3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2" name="Picture 31">
            <a:extLst>
              <a:ext uri="{FF2B5EF4-FFF2-40B4-BE49-F238E27FC236}">
                <a16:creationId xmlns:a16="http://schemas.microsoft.com/office/drawing/2014/main" id="{53EF2F90-BF20-4E8A-AA9E-DC337A867A6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5588" b="16390"/>
          <a:stretch/>
        </p:blipFill>
        <p:spPr>
          <a:xfrm>
            <a:off x="2618423" y="73660"/>
            <a:ext cx="1792580" cy="685800"/>
          </a:xfrm>
          <a:prstGeom prst="rect">
            <a:avLst/>
          </a:prstGeom>
        </p:spPr>
      </p:pic>
      <p:graphicFrame>
        <p:nvGraphicFramePr>
          <p:cNvPr id="3" name="Table 2">
            <a:extLst>
              <a:ext uri="{FF2B5EF4-FFF2-40B4-BE49-F238E27FC236}">
                <a16:creationId xmlns:a16="http://schemas.microsoft.com/office/drawing/2014/main" id="{7040CDFE-234A-080E-B69A-ED0C2B11AE7C}"/>
              </a:ext>
            </a:extLst>
          </p:cNvPr>
          <p:cNvGraphicFramePr>
            <a:graphicFrameLocks noGrp="1"/>
          </p:cNvGraphicFramePr>
          <p:nvPr>
            <p:extLst>
              <p:ext uri="{D42A27DB-BD31-4B8C-83A1-F6EECF244321}">
                <p14:modId xmlns:p14="http://schemas.microsoft.com/office/powerpoint/2010/main" val="3648247597"/>
              </p:ext>
            </p:extLst>
          </p:nvPr>
        </p:nvGraphicFramePr>
        <p:xfrm>
          <a:off x="681037" y="1712922"/>
          <a:ext cx="6014403" cy="1094170"/>
        </p:xfrm>
        <a:graphic>
          <a:graphicData uri="http://schemas.openxmlformats.org/drawingml/2006/table">
            <a:tbl>
              <a:tblPr firstRow="1" firstCol="1" bandRow="1">
                <a:tableStyleId>{5C22544A-7EE6-4342-B048-85BDC9FD1C3A}</a:tableStyleId>
              </a:tblPr>
              <a:tblGrid>
                <a:gridCol w="3423603">
                  <a:extLst>
                    <a:ext uri="{9D8B030D-6E8A-4147-A177-3AD203B41FA5}">
                      <a16:colId xmlns:a16="http://schemas.microsoft.com/office/drawing/2014/main" val="4087515027"/>
                    </a:ext>
                  </a:extLst>
                </a:gridCol>
                <a:gridCol w="2590800">
                  <a:extLst>
                    <a:ext uri="{9D8B030D-6E8A-4147-A177-3AD203B41FA5}">
                      <a16:colId xmlns:a16="http://schemas.microsoft.com/office/drawing/2014/main" val="1846310618"/>
                    </a:ext>
                  </a:extLst>
                </a:gridCol>
              </a:tblGrid>
              <a:tr h="0">
                <a:tc>
                  <a:txBody>
                    <a:bodyPr/>
                    <a:lstStyle/>
                    <a:p>
                      <a:pPr fontAlgn="base">
                        <a:lnSpc>
                          <a:spcPct val="107000"/>
                        </a:lnSpc>
                      </a:pPr>
                      <a:r>
                        <a:rPr lang="en-GB" sz="1600" dirty="0">
                          <a:effectLst/>
                        </a:rPr>
                        <a:t>Children born between: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fontAlgn="base">
                        <a:lnSpc>
                          <a:spcPct val="107000"/>
                        </a:lnSpc>
                      </a:pPr>
                      <a:r>
                        <a:rPr lang="en-GB" sz="1600">
                          <a:effectLst/>
                        </a:rPr>
                        <a:t>Can start nursery from:  </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1891956170"/>
                  </a:ext>
                </a:extLst>
              </a:tr>
              <a:tr h="0">
                <a:tc>
                  <a:txBody>
                    <a:bodyPr/>
                    <a:lstStyle/>
                    <a:p>
                      <a:pPr algn="ctr" fontAlgn="base">
                        <a:lnSpc>
                          <a:spcPct val="107000"/>
                        </a:lnSpc>
                      </a:pPr>
                      <a:r>
                        <a:rPr lang="en-GB" sz="1400" dirty="0">
                          <a:effectLst/>
                        </a:rPr>
                        <a:t>1</a:t>
                      </a:r>
                      <a:r>
                        <a:rPr lang="en-GB" sz="850" baseline="30000" dirty="0">
                          <a:effectLst/>
                        </a:rPr>
                        <a:t>st</a:t>
                      </a:r>
                      <a:r>
                        <a:rPr lang="en-GB" sz="1400" dirty="0">
                          <a:effectLst/>
                        </a:rPr>
                        <a:t> March 2019 – 21</a:t>
                      </a:r>
                      <a:r>
                        <a:rPr lang="en-GB" sz="1200" baseline="30000" dirty="0">
                          <a:effectLst/>
                        </a:rPr>
                        <a:t>st</a:t>
                      </a:r>
                      <a:r>
                        <a:rPr lang="en-GB" sz="1400" dirty="0">
                          <a:effectLst/>
                        </a:rPr>
                        <a:t> August 2020</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en-GB" sz="1400" dirty="0">
                          <a:effectLst/>
                        </a:rPr>
                        <a:t>22</a:t>
                      </a:r>
                      <a:r>
                        <a:rPr lang="en-GB" sz="850" baseline="30000" dirty="0">
                          <a:effectLst/>
                        </a:rPr>
                        <a:t>nd</a:t>
                      </a:r>
                      <a:r>
                        <a:rPr lang="en-GB" sz="1200" dirty="0">
                          <a:effectLst/>
                        </a:rPr>
                        <a:t> </a:t>
                      </a:r>
                      <a:r>
                        <a:rPr lang="en-GB" sz="1400" dirty="0">
                          <a:effectLst/>
                        </a:rPr>
                        <a:t>of August 2023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2084237664"/>
                  </a:ext>
                </a:extLst>
              </a:tr>
              <a:tr h="0">
                <a:tc>
                  <a:txBody>
                    <a:bodyPr/>
                    <a:lstStyle/>
                    <a:p>
                      <a:pPr algn="ctr" fontAlgn="base">
                        <a:lnSpc>
                          <a:spcPct val="107000"/>
                        </a:lnSpc>
                      </a:pPr>
                      <a:r>
                        <a:rPr lang="en-GB" sz="1400">
                          <a:effectLst/>
                        </a:rPr>
                        <a:t>  22</a:t>
                      </a:r>
                      <a:r>
                        <a:rPr lang="en-GB" sz="1200" baseline="30000">
                          <a:effectLst/>
                        </a:rPr>
                        <a:t>nd</a:t>
                      </a:r>
                      <a:r>
                        <a:rPr lang="en-GB" sz="1400">
                          <a:effectLst/>
                        </a:rPr>
                        <a:t>  August 2020 – 29</a:t>
                      </a:r>
                      <a:r>
                        <a:rPr lang="en-GB" sz="850" baseline="30000">
                          <a:effectLst/>
                        </a:rPr>
                        <a:t>th</a:t>
                      </a:r>
                      <a:r>
                        <a:rPr lang="en-GB" sz="1400">
                          <a:effectLst/>
                        </a:rPr>
                        <a:t> October 2020 </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en-GB" sz="1400" dirty="0">
                          <a:effectLst/>
                        </a:rPr>
                        <a:t>30</a:t>
                      </a:r>
                      <a:r>
                        <a:rPr lang="en-GB" sz="850" baseline="30000" dirty="0">
                          <a:effectLst/>
                        </a:rPr>
                        <a:t>th</a:t>
                      </a:r>
                      <a:r>
                        <a:rPr lang="en-GB" sz="1400" dirty="0">
                          <a:effectLst/>
                        </a:rPr>
                        <a:t> of October 2023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419259996"/>
                  </a:ext>
                </a:extLst>
              </a:tr>
              <a:tr h="0">
                <a:tc>
                  <a:txBody>
                    <a:bodyPr/>
                    <a:lstStyle/>
                    <a:p>
                      <a:pPr algn="ctr" fontAlgn="base">
                        <a:lnSpc>
                          <a:spcPct val="107000"/>
                        </a:lnSpc>
                      </a:pPr>
                      <a:r>
                        <a:rPr lang="en-GB" sz="1400">
                          <a:effectLst/>
                        </a:rPr>
                        <a:t>30</a:t>
                      </a:r>
                      <a:r>
                        <a:rPr lang="en-GB" sz="850" baseline="30000">
                          <a:effectLst/>
                        </a:rPr>
                        <a:t>th</a:t>
                      </a:r>
                      <a:r>
                        <a:rPr lang="en-GB" sz="1200">
                          <a:effectLst/>
                        </a:rPr>
                        <a:t> </a:t>
                      </a:r>
                      <a:r>
                        <a:rPr lang="en-GB" sz="1400">
                          <a:effectLst/>
                        </a:rPr>
                        <a:t>October 2020 – 7</a:t>
                      </a:r>
                      <a:r>
                        <a:rPr lang="en-GB" sz="850" baseline="30000">
                          <a:effectLst/>
                        </a:rPr>
                        <a:t>th</a:t>
                      </a:r>
                      <a:r>
                        <a:rPr lang="en-GB" sz="1400">
                          <a:effectLst/>
                        </a:rPr>
                        <a:t> January 2021</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en-GB" sz="1400" dirty="0">
                          <a:effectLst/>
                        </a:rPr>
                        <a:t>8</a:t>
                      </a:r>
                      <a:r>
                        <a:rPr lang="en-GB" sz="850" baseline="30000" dirty="0">
                          <a:effectLst/>
                        </a:rPr>
                        <a:t>th</a:t>
                      </a:r>
                      <a:r>
                        <a:rPr lang="en-GB" sz="1400" dirty="0">
                          <a:effectLst/>
                        </a:rPr>
                        <a:t> of January 2024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1982944462"/>
                  </a:ext>
                </a:extLst>
              </a:tr>
              <a:tr h="0">
                <a:tc>
                  <a:txBody>
                    <a:bodyPr/>
                    <a:lstStyle/>
                    <a:p>
                      <a:pPr algn="ctr" fontAlgn="base">
                        <a:lnSpc>
                          <a:spcPct val="107000"/>
                        </a:lnSpc>
                      </a:pPr>
                      <a:r>
                        <a:rPr lang="en-GB" sz="1400">
                          <a:effectLst/>
                        </a:rPr>
                        <a:t>8</a:t>
                      </a:r>
                      <a:r>
                        <a:rPr lang="en-GB" sz="850" baseline="30000">
                          <a:effectLst/>
                        </a:rPr>
                        <a:t>th</a:t>
                      </a:r>
                      <a:r>
                        <a:rPr lang="en-GB" sz="1400">
                          <a:effectLst/>
                        </a:rPr>
                        <a:t> January 2021 – 14</a:t>
                      </a:r>
                      <a:r>
                        <a:rPr lang="en-GB" sz="850" baseline="30000">
                          <a:effectLst/>
                        </a:rPr>
                        <a:t>th</a:t>
                      </a:r>
                      <a:r>
                        <a:rPr lang="en-GB" sz="1400">
                          <a:effectLst/>
                        </a:rPr>
                        <a:t> April 2021</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en-GB" sz="1400" dirty="0">
                          <a:effectLst/>
                        </a:rPr>
                        <a:t>15</a:t>
                      </a:r>
                      <a:r>
                        <a:rPr lang="en-GB" sz="850" baseline="30000" dirty="0">
                          <a:effectLst/>
                        </a:rPr>
                        <a:t>th</a:t>
                      </a:r>
                      <a:r>
                        <a:rPr lang="en-GB" sz="1400" dirty="0">
                          <a:effectLst/>
                        </a:rPr>
                        <a:t> of April 2024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2456384137"/>
                  </a:ext>
                </a:extLst>
              </a:tr>
            </a:tbl>
          </a:graphicData>
        </a:graphic>
      </p:graphicFrame>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customXml/itemProps2.xml><?xml version="1.0" encoding="utf-8"?>
<ds:datastoreItem xmlns:ds="http://schemas.openxmlformats.org/officeDocument/2006/customXml" ds:itemID="{D3056EBA-E113-4E19-A02E-949776B49C74}">
  <ds:schemaRefs>
    <ds:schemaRef ds:uri="http://schemas.microsoft.com/sharepoint/v3/contenttype/forms"/>
  </ds:schemaRefs>
</ds:datastoreItem>
</file>

<file path=customXml/itemProps3.xml><?xml version="1.0" encoding="utf-8"?>
<ds:datastoreItem xmlns:ds="http://schemas.openxmlformats.org/officeDocument/2006/customXml" ds:itemID="{BFB835D6-E387-44AD-B143-32BB3FB1D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TotalTime>
  <Words>164</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Times New Roman</vt:lpstr>
      <vt:lpstr>Trebuchet MS</vt:lpstr>
      <vt:lpstr>Verdana</vt:lpstr>
      <vt:lpstr>Wingdings 3</vt:lpstr>
      <vt:lpstr>Facet</vt:lpstr>
      <vt:lpstr>Nursery Children aged 3 or 4 years of age have a right to approximately 30 hours of free early learning (nursery) or childcare per week     The application form for 2023/24 early years (nursery) places will be available from Monday 23rd January 2023 to Friday 3rd February 2023.  To apply, click this link:   https://www.aberdeenshire.gov.uk/social-care-and-health/childcare-and-early-learning/3-and-4-year-olds/   If you need help, contact your local nursery or email earlyyears@aberdeenshire.gov.uk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early learning 3/4 years old Children who were born between 1st March 2016 and 28th February 2019 are entitled to free early learning and childcare in the school term 2021 to 2022.  Click on https://www.aberdeenshire.gov.uk/social-care-and-health/childcare-and-early-learning/3-and-4-year-olds/ for information. Contact your local nursery if you need help.  </dc:title>
  <dc:creator>Ian Brownlee</dc:creator>
  <cp:lastModifiedBy>Ian Brownlee</cp:lastModifiedBy>
  <cp:revision>6</cp:revision>
  <dcterms:created xsi:type="dcterms:W3CDTF">2021-01-13T11:34:58Z</dcterms:created>
  <dcterms:modified xsi:type="dcterms:W3CDTF">2022-12-09T11:31:44Z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