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0" d="100"/>
          <a:sy n="40" d="100"/>
        </p:scale>
        <p:origin x="20" y="5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Brownlee" userId="ee09a8d8-3916-415b-82ba-5e3f0bba9e2f" providerId="ADAL" clId="{9FA5FC36-7E6D-4003-9B07-87B0C02DC7D8}"/>
    <pc:docChg chg="modSld">
      <pc:chgData name="Ian Brownlee" userId="ee09a8d8-3916-415b-82ba-5e3f0bba9e2f" providerId="ADAL" clId="{9FA5FC36-7E6D-4003-9B07-87B0C02DC7D8}" dt="2021-11-12T10:37:50.112" v="15" actId="20577"/>
      <pc:docMkLst>
        <pc:docMk/>
      </pc:docMkLst>
      <pc:sldChg chg="modSp mod">
        <pc:chgData name="Ian Brownlee" userId="ee09a8d8-3916-415b-82ba-5e3f0bba9e2f" providerId="ADAL" clId="{9FA5FC36-7E6D-4003-9B07-87B0C02DC7D8}" dt="2021-11-12T10:37:50.112" v="15" actId="20577"/>
        <pc:sldMkLst>
          <pc:docMk/>
          <pc:sldMk cId="4196037934" sldId="256"/>
        </pc:sldMkLst>
        <pc:spChg chg="mod">
          <ac:chgData name="Ian Brownlee" userId="ee09a8d8-3916-415b-82ba-5e3f0bba9e2f" providerId="ADAL" clId="{9FA5FC36-7E6D-4003-9B07-87B0C02DC7D8}" dt="2021-11-12T10:37:50.112" v="15" actId="20577"/>
          <ac:spMkLst>
            <pc:docMk/>
            <pc:sldMk cId="4196037934" sldId="256"/>
            <ac:spMk id="2" creationId="{00000000-0000-0000-0000-000000000000}"/>
          </ac:spMkLst>
        </pc:spChg>
      </pc:sldChg>
    </pc:docChg>
  </pc:docChgLst>
  <pc:docChgLst>
    <pc:chgData name="Ian Brownlee" userId="ee09a8d8-3916-415b-82ba-5e3f0bba9e2f" providerId="ADAL" clId="{3BA27139-9BE1-46B9-88FE-276639B60508}"/>
    <pc:docChg chg="modSld">
      <pc:chgData name="Ian Brownlee" userId="ee09a8d8-3916-415b-82ba-5e3f0bba9e2f" providerId="ADAL" clId="{3BA27139-9BE1-46B9-88FE-276639B60508}" dt="2022-01-10T16:54:34.507" v="13" actId="2711"/>
      <pc:docMkLst>
        <pc:docMk/>
      </pc:docMkLst>
      <pc:sldChg chg="modSp mod">
        <pc:chgData name="Ian Brownlee" userId="ee09a8d8-3916-415b-82ba-5e3f0bba9e2f" providerId="ADAL" clId="{3BA27139-9BE1-46B9-88FE-276639B60508}" dt="2022-01-10T16:54:34.507" v="13" actId="2711"/>
        <pc:sldMkLst>
          <pc:docMk/>
          <pc:sldMk cId="4196037934" sldId="256"/>
        </pc:sldMkLst>
        <pc:spChg chg="mod">
          <ac:chgData name="Ian Brownlee" userId="ee09a8d8-3916-415b-82ba-5e3f0bba9e2f" providerId="ADAL" clId="{3BA27139-9BE1-46B9-88FE-276639B60508}" dt="2022-01-10T16:54:34.507" v="13" actId="2711"/>
          <ac:spMkLst>
            <pc:docMk/>
            <pc:sldMk cId="4196037934" sldId="256"/>
            <ac:spMk id="2" creationId="{00000000-0000-0000-0000-000000000000}"/>
          </ac:spMkLst>
        </pc:spChg>
        <pc:picChg chg="mod">
          <ac:chgData name="Ian Brownlee" userId="ee09a8d8-3916-415b-82ba-5e3f0bba9e2f" providerId="ADAL" clId="{3BA27139-9BE1-46B9-88FE-276639B60508}" dt="2022-01-10T15:59:31.121" v="11" actId="1076"/>
          <ac:picMkLst>
            <pc:docMk/>
            <pc:sldMk cId="4196037934" sldId="256"/>
            <ac:picMk id="6" creationId="{6DCCD277-FDB9-478D-A6F8-94F43F6D6A51}"/>
          </ac:picMkLst>
        </pc:picChg>
      </pc:sldChg>
    </pc:docChg>
  </pc:docChgLst>
  <pc:docChgLst>
    <pc:chgData name="Ian Brownlee" userId="ee09a8d8-3916-415b-82ba-5e3f0bba9e2f" providerId="ADAL" clId="{477668BB-8210-4361-B4F0-E98374A19DF5}"/>
    <pc:docChg chg="undo redo custSel modSld">
      <pc:chgData name="Ian Brownlee" userId="ee09a8d8-3916-415b-82ba-5e3f0bba9e2f" providerId="ADAL" clId="{477668BB-8210-4361-B4F0-E98374A19DF5}" dt="2022-11-22T14:18:30.751" v="41" actId="403"/>
      <pc:docMkLst>
        <pc:docMk/>
      </pc:docMkLst>
      <pc:sldChg chg="modSp mod">
        <pc:chgData name="Ian Brownlee" userId="ee09a8d8-3916-415b-82ba-5e3f0bba9e2f" providerId="ADAL" clId="{477668BB-8210-4361-B4F0-E98374A19DF5}" dt="2022-11-22T14:18:30.751" v="41" actId="403"/>
        <pc:sldMkLst>
          <pc:docMk/>
          <pc:sldMk cId="4196037934" sldId="256"/>
        </pc:sldMkLst>
        <pc:spChg chg="mod">
          <ac:chgData name="Ian Brownlee" userId="ee09a8d8-3916-415b-82ba-5e3f0bba9e2f" providerId="ADAL" clId="{477668BB-8210-4361-B4F0-E98374A19DF5}" dt="2022-11-22T14:18:30.751" v="41" actId="403"/>
          <ac:spMkLst>
            <pc:docMk/>
            <pc:sldMk cId="4196037934"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71748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52861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162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73866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193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05059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93502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0184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4641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25903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13537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03354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25209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38478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44512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Tree>
    <p:extLst>
      <p:ext uri="{BB962C8B-B14F-4D97-AF65-F5344CB8AC3E}">
        <p14:creationId xmlns:p14="http://schemas.microsoft.com/office/powerpoint/2010/main" val="108454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6F0029-C955-4144-BB1D-AFBF48BD5AF1}" type="datetimeFigureOut">
              <a:rPr lang="en-GB" smtClean="0"/>
              <a:pPr/>
              <a:t>22/11/2022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902B540-0222-46EA-B533-1C1DC9E28C05}" type="slidenum">
              <a:rPr lang="en-GB" smtClean="0"/>
              <a:pPr/>
              <a:t>‹#›</a:t>
            </a:fld>
            <a:endParaRPr lang="en-GB"/>
          </a:p>
        </p:txBody>
      </p:sp>
    </p:spTree>
    <p:extLst>
      <p:ext uri="{BB962C8B-B14F-4D97-AF65-F5344CB8AC3E}">
        <p14:creationId xmlns:p14="http://schemas.microsoft.com/office/powerpoint/2010/main" val="20456574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berdeenshire.gov.uk/schools/school-info/admissions/primary-school-registration/"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eal.service@aberdeenshire.gov.uk"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checker&#10;&#10;Description automatically generated">
            <a:extLst>
              <a:ext uri="{FF2B5EF4-FFF2-40B4-BE49-F238E27FC236}">
                <a16:creationId xmlns:a16="http://schemas.microsoft.com/office/drawing/2014/main" id="{6DCCD277-FDB9-478D-A6F8-94F43F6D6A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911" t="9091" r="5730" b="2"/>
          <a:stretch/>
        </p:blipFill>
        <p:spPr>
          <a:xfrm>
            <a:off x="6096000"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ctrTitle"/>
          </p:nvPr>
        </p:nvSpPr>
        <p:spPr>
          <a:xfrm>
            <a:off x="577649" y="1062568"/>
            <a:ext cx="6096000" cy="4077229"/>
          </a:xfrm>
        </p:spPr>
        <p:txBody>
          <a:bodyPr anchorCtr="0">
            <a:noAutofit/>
          </a:bodyPr>
          <a:lstStyle/>
          <a:p>
            <a:pPr rtl="1"/>
            <a:r>
              <a:rPr lang="ar-SY" sz="2000" b="1" dirty="0">
                <a:solidFill>
                  <a:srgbClr val="002060"/>
                </a:solidFill>
                <a:latin typeface="+mn-lt"/>
              </a:rPr>
              <a:t>المدرسة</a:t>
            </a:r>
            <a:br>
              <a:rPr lang="en-GB" sz="2000" dirty="0">
                <a:latin typeface="+mn-lt"/>
              </a:rPr>
            </a:br>
            <a:r>
              <a:rPr lang="ar-SY" sz="2000" dirty="0">
                <a:solidFill>
                  <a:srgbClr val="0070C0"/>
                </a:solidFill>
                <a:latin typeface="+mn-lt"/>
              </a:rPr>
              <a:t>إذا كان طفلك قد ولد بين 1 مارس/آذار </a:t>
            </a:r>
            <a:r>
              <a:rPr lang="en-GB" sz="2000" dirty="0">
                <a:solidFill>
                  <a:srgbClr val="0070C0"/>
                </a:solidFill>
                <a:latin typeface="+mn-lt"/>
              </a:rPr>
              <a:t>2018</a:t>
            </a:r>
            <a:r>
              <a:rPr lang="ar-SY" sz="2000" dirty="0">
                <a:solidFill>
                  <a:srgbClr val="0070C0"/>
                </a:solidFill>
                <a:latin typeface="+mn-lt"/>
              </a:rPr>
              <a:t> و 28 فبراير/شباط </a:t>
            </a:r>
            <a:r>
              <a:rPr lang="en-GB" sz="2000" dirty="0">
                <a:solidFill>
                  <a:srgbClr val="0070C0"/>
                </a:solidFill>
                <a:latin typeface="+mn-lt"/>
              </a:rPr>
              <a:t>2019</a:t>
            </a:r>
            <a:r>
              <a:rPr lang="ar-SY" sz="2000" dirty="0">
                <a:solidFill>
                  <a:srgbClr val="0070C0"/>
                </a:solidFill>
                <a:latin typeface="+mn-lt"/>
              </a:rPr>
              <a:t>، فيمكنك تسجيله في يناير/كانون الثاني </a:t>
            </a:r>
            <a:r>
              <a:rPr lang="en-GB" sz="2000" dirty="0">
                <a:solidFill>
                  <a:srgbClr val="0070C0"/>
                </a:solidFill>
                <a:latin typeface="+mn-lt"/>
              </a:rPr>
              <a:t>2023</a:t>
            </a:r>
            <a:r>
              <a:rPr lang="ar-SY" sz="2000" dirty="0">
                <a:solidFill>
                  <a:srgbClr val="0070C0"/>
                </a:solidFill>
                <a:latin typeface="+mn-lt"/>
              </a:rPr>
              <a:t> للبدء في الذهاب إلى المدرسة في أغسطس/آب </a:t>
            </a:r>
            <a:r>
              <a:rPr lang="en-GB" sz="2000" dirty="0">
                <a:solidFill>
                  <a:srgbClr val="0070C0"/>
                </a:solidFill>
                <a:latin typeface="+mn-lt"/>
              </a:rPr>
              <a:t>2023</a:t>
            </a:r>
            <a:r>
              <a:rPr lang="ar-SY" sz="2000" dirty="0">
                <a:solidFill>
                  <a:srgbClr val="0070C0"/>
                </a:solidFill>
                <a:latin typeface="+mn-lt"/>
              </a:rPr>
              <a:t>. </a:t>
            </a:r>
            <a:br>
              <a:rPr lang="en-GB" sz="2000" dirty="0">
                <a:latin typeface="+mn-lt"/>
              </a:rPr>
            </a:br>
            <a:r>
              <a:rPr lang="en-GB" sz="2000" dirty="0">
                <a:latin typeface="+mn-lt"/>
              </a:rPr>
              <a:t> </a:t>
            </a:r>
            <a:br>
              <a:rPr lang="en-GB" sz="2000" dirty="0">
                <a:latin typeface="+mn-lt"/>
              </a:rPr>
            </a:br>
            <a:r>
              <a:rPr lang="ar-SY" sz="2000" dirty="0">
                <a:solidFill>
                  <a:srgbClr val="0070C0"/>
                </a:solidFill>
                <a:effectLst/>
                <a:latin typeface="+mn-lt"/>
                <a:ea typeface="Calibri" panose="020F0502020204030204" pitchFamily="34" charset="0"/>
                <a:cs typeface="Calibri" panose="020F0502020204030204" pitchFamily="34" charset="0"/>
              </a:rPr>
              <a:t>فترة التسجيل للمقاعد الدراسية للفصل الدراسي </a:t>
            </a:r>
            <a:r>
              <a:rPr lang="en-GB" sz="2000" dirty="0">
                <a:solidFill>
                  <a:srgbClr val="0070C0"/>
                </a:solidFill>
                <a:effectLst/>
                <a:latin typeface="+mn-lt"/>
                <a:ea typeface="Calibri" panose="020F0502020204030204" pitchFamily="34" charset="0"/>
                <a:cs typeface="Calibri" panose="020F0502020204030204" pitchFamily="34" charset="0"/>
              </a:rPr>
              <a:t>2023/24</a:t>
            </a:r>
            <a:r>
              <a:rPr lang="ar-SY" sz="2000" dirty="0">
                <a:solidFill>
                  <a:srgbClr val="0070C0"/>
                </a:solidFill>
                <a:effectLst/>
                <a:latin typeface="+mn-lt"/>
                <a:ea typeface="Calibri" panose="020F0502020204030204" pitchFamily="34" charset="0"/>
                <a:cs typeface="Calibri" panose="020F0502020204030204" pitchFamily="34" charset="0"/>
              </a:rPr>
              <a:t> مفتوحة من يوم الإثنين الموافق </a:t>
            </a:r>
            <a:r>
              <a:rPr lang="en-GB" sz="2000" dirty="0">
                <a:solidFill>
                  <a:srgbClr val="0070C0"/>
                </a:solidFill>
                <a:effectLst/>
                <a:latin typeface="+mn-lt"/>
                <a:ea typeface="Calibri" panose="020F0502020204030204" pitchFamily="34" charset="0"/>
                <a:cs typeface="Calibri" panose="020F0502020204030204" pitchFamily="34" charset="0"/>
              </a:rPr>
              <a:t>16</a:t>
            </a:r>
            <a:r>
              <a:rPr lang="ar-SY" sz="2000" dirty="0">
                <a:solidFill>
                  <a:srgbClr val="0070C0"/>
                </a:solidFill>
                <a:effectLst/>
                <a:latin typeface="+mn-lt"/>
                <a:ea typeface="Calibri" panose="020F0502020204030204" pitchFamily="34" charset="0"/>
                <a:cs typeface="Calibri" panose="020F0502020204030204" pitchFamily="34" charset="0"/>
              </a:rPr>
              <a:t> يناير/كانون الثاني لغاية يوم الجمعة الموافق </a:t>
            </a:r>
            <a:r>
              <a:rPr lang="en-GB" sz="2000" dirty="0">
                <a:solidFill>
                  <a:srgbClr val="0070C0"/>
                </a:solidFill>
                <a:effectLst/>
                <a:latin typeface="+mn-lt"/>
                <a:ea typeface="Calibri" panose="020F0502020204030204" pitchFamily="34" charset="0"/>
                <a:cs typeface="Calibri" panose="020F0502020204030204" pitchFamily="34" charset="0"/>
              </a:rPr>
              <a:t>20</a:t>
            </a:r>
            <a:r>
              <a:rPr lang="ar-SY" sz="2000" dirty="0">
                <a:solidFill>
                  <a:srgbClr val="0070C0"/>
                </a:solidFill>
                <a:effectLst/>
                <a:latin typeface="+mn-lt"/>
                <a:ea typeface="Calibri" panose="020F0502020204030204" pitchFamily="34" charset="0"/>
                <a:cs typeface="Calibri" panose="020F0502020204030204" pitchFamily="34" charset="0"/>
              </a:rPr>
              <a:t> يناير/كانون الثاني </a:t>
            </a:r>
            <a:r>
              <a:rPr lang="en-GB" sz="2000" dirty="0">
                <a:solidFill>
                  <a:srgbClr val="0070C0"/>
                </a:solidFill>
                <a:effectLst/>
                <a:latin typeface="+mn-lt"/>
                <a:ea typeface="Calibri" panose="020F0502020204030204" pitchFamily="34" charset="0"/>
                <a:cs typeface="Calibri" panose="020F0502020204030204" pitchFamily="34" charset="0"/>
              </a:rPr>
              <a:t>2023</a:t>
            </a:r>
            <a:r>
              <a:rPr lang="ar-SY" sz="2000" dirty="0">
                <a:solidFill>
                  <a:srgbClr val="0070C0"/>
                </a:solidFill>
                <a:effectLst/>
                <a:latin typeface="+mn-lt"/>
                <a:ea typeface="Calibri" panose="020F0502020204030204" pitchFamily="34" charset="0"/>
                <a:cs typeface="Calibri" panose="020F0502020204030204" pitchFamily="34" charset="0"/>
              </a:rPr>
              <a:t>. إذا فاتك التقديم خلال هذه الفترة، يرجى الاتصال بالمدرسة الأساسية التي اخترتها قبل نهاية شهر فبراير/شباط.</a:t>
            </a:r>
            <a:br>
              <a:rPr lang="en-GB" sz="2000" dirty="0">
                <a:latin typeface="+mn-lt"/>
              </a:rPr>
            </a:br>
            <a:br>
              <a:rPr lang="en-GB" sz="2000" dirty="0">
                <a:latin typeface="+mn-lt"/>
              </a:rPr>
            </a:br>
            <a:r>
              <a:rPr lang="ar-SY" sz="2000" dirty="0">
                <a:solidFill>
                  <a:srgbClr val="0070C0"/>
                </a:solidFill>
                <a:latin typeface="+mn-lt"/>
              </a:rPr>
              <a:t>انقر على هذا الرابط للتقدم بالطلب:</a:t>
            </a:r>
            <a:br>
              <a:rPr lang="en-GB" sz="2000" dirty="0">
                <a:latin typeface="+mn-lt"/>
              </a:rPr>
            </a:br>
            <a:r>
              <a:rPr lang="en-GB" sz="2000" u="sng" dirty="0">
                <a:latin typeface="+mn-lt"/>
                <a:hlinkClick r:id="rId3"/>
              </a:rPr>
              <a:t>https://www.aberdeenshire.gov.uk/schools/school-info/admissions/primary-school-registration/</a:t>
            </a:r>
            <a:r>
              <a:rPr lang="en-GB" sz="2000" dirty="0">
                <a:latin typeface="+mn-lt"/>
              </a:rPr>
              <a:t>.  </a:t>
            </a:r>
            <a:br>
              <a:rPr lang="en-GB" sz="2000" dirty="0">
                <a:latin typeface="+mn-lt"/>
              </a:rPr>
            </a:br>
            <a:endParaRPr lang="en-GB" sz="2000" dirty="0">
              <a:latin typeface="+mn-lt"/>
            </a:endParaRPr>
          </a:p>
        </p:txBody>
      </p:sp>
      <p:cxnSp>
        <p:nvCxnSpPr>
          <p:cNvPr id="75" name="Straight Connector 7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C3568636-5F73-4B7D-BF9E-B8F0AD26FF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88" b="32262"/>
          <a:stretch/>
        </p:blipFill>
        <p:spPr>
          <a:xfrm>
            <a:off x="2148275" y="130810"/>
            <a:ext cx="1792580" cy="525780"/>
          </a:xfrm>
          <a:prstGeom prst="rect">
            <a:avLst/>
          </a:prstGeom>
        </p:spPr>
      </p:pic>
      <p:sp>
        <p:nvSpPr>
          <p:cNvPr id="3" name="Rectangle 2">
            <a:extLst>
              <a:ext uri="{FF2B5EF4-FFF2-40B4-BE49-F238E27FC236}">
                <a16:creationId xmlns:a16="http://schemas.microsoft.com/office/drawing/2014/main" id="{E264C772-ADE5-47D3-AA24-0D6BFEF54882}"/>
              </a:ext>
            </a:extLst>
          </p:cNvPr>
          <p:cNvSpPr/>
          <p:nvPr/>
        </p:nvSpPr>
        <p:spPr>
          <a:xfrm>
            <a:off x="113507" y="4991450"/>
            <a:ext cx="6096000" cy="1200329"/>
          </a:xfrm>
          <a:prstGeom prst="rect">
            <a:avLst/>
          </a:prstGeom>
        </p:spPr>
        <p:txBody>
          <a:bodyPr>
            <a:spAutoFit/>
          </a:bodyPr>
          <a:lstStyle/>
          <a:p>
            <a:r>
              <a:rPr lang="ar-SY" sz="2400" dirty="0">
                <a:solidFill>
                  <a:srgbClr val="0070C0"/>
                </a:solidFill>
              </a:rPr>
              <a:t>إذا كنت بحاجة إلى مترجم للمساعدة في تقديم الطلب بطفلك، فتوال عبر البريد الإلكتروني </a:t>
            </a:r>
            <a:r>
              <a:rPr lang="en-GB" sz="2400" u="sng" dirty="0">
                <a:hlinkClick r:id="rId5"/>
              </a:rPr>
              <a:t>eal.service@aberdeenshire.gov.uk</a:t>
            </a:r>
            <a:r>
              <a:rPr lang="ar-SY" sz="2400" dirty="0"/>
              <a:t>	</a:t>
            </a:r>
            <a:endParaRPr lang="en-GB" sz="2400" dirty="0"/>
          </a:p>
        </p:txBody>
      </p:sp>
    </p:spTree>
    <p:extLst>
      <p:ext uri="{BB962C8B-B14F-4D97-AF65-F5344CB8AC3E}">
        <p14:creationId xmlns:p14="http://schemas.microsoft.com/office/powerpoint/2010/main" val="41960379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B024259AC97D43AC434F82B70487A8" ma:contentTypeVersion="15" ma:contentTypeDescription="Create a new document." ma:contentTypeScope="" ma:versionID="bb2f7639257cea7767dbdc134ecf0179">
  <xsd:schema xmlns:xsd="http://www.w3.org/2001/XMLSchema" xmlns:xs="http://www.w3.org/2001/XMLSchema" xmlns:p="http://schemas.microsoft.com/office/2006/metadata/properties" xmlns:ns2="d7f6f942-8283-49a7-b50d-08119ce8305e" xmlns:ns3="88be6acd-ca91-45e1-a55e-f94b3e6c488a" xmlns:ns4="b286816e-519d-42c6-8f15-1a4235facbd1" targetNamespace="http://schemas.microsoft.com/office/2006/metadata/properties" ma:root="true" ma:fieldsID="c5103a4f261c0f6b3560cbae7707ea0f" ns2:_="" ns3:_="" ns4:_="">
    <xsd:import namespace="d7f6f942-8283-49a7-b50d-08119ce8305e"/>
    <xsd:import namespace="88be6acd-ca91-45e1-a55e-f94b3e6c488a"/>
    <xsd:import namespace="b286816e-519d-42c6-8f15-1a4235facb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6f942-8283-49a7-b50d-08119ce830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c9237bb-78b7-42cf-81ab-aa5abb9ec15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be6acd-ca91-45e1-a55e-f94b3e6c488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86816e-519d-42c6-8f15-1a4235facbd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75d9071-8add-477e-bbd4-52f695b65efd}" ma:internalName="TaxCatchAll" ma:showField="CatchAllData" ma:web="88be6acd-ca91-45e1-a55e-f94b3e6c48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f6f942-8283-49a7-b50d-08119ce8305e">
      <Terms xmlns="http://schemas.microsoft.com/office/infopath/2007/PartnerControls"/>
    </lcf76f155ced4ddcb4097134ff3c332f>
    <TaxCatchAll xmlns="b286816e-519d-42c6-8f15-1a4235facbd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ABB53B-963D-4861-ABCD-B49956CABA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f6f942-8283-49a7-b50d-08119ce8305e"/>
    <ds:schemaRef ds:uri="88be6acd-ca91-45e1-a55e-f94b3e6c488a"/>
    <ds:schemaRef ds:uri="b286816e-519d-42c6-8f15-1a4235fac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A4E2D1-16DF-482B-A2F9-6DF46FBCDA71}">
  <ds:schemaRefs>
    <ds:schemaRef ds:uri="http://purl.org/dc/terms/"/>
    <ds:schemaRef ds:uri="http://schemas.openxmlformats.org/package/2006/metadata/core-properties"/>
    <ds:schemaRef ds:uri="http://purl.org/dc/dcmitype/"/>
    <ds:schemaRef ds:uri="0f78a829-1d15-475d-bae1-e2585bfd43c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d7f6f942-8283-49a7-b50d-08119ce8305e"/>
    <ds:schemaRef ds:uri="b286816e-519d-42c6-8f15-1a4235facbd1"/>
  </ds:schemaRefs>
</ds:datastoreItem>
</file>

<file path=customXml/itemProps3.xml><?xml version="1.0" encoding="utf-8"?>
<ds:datastoreItem xmlns:ds="http://schemas.openxmlformats.org/officeDocument/2006/customXml" ds:itemID="{D3056EBA-E113-4E19-A02E-949776B49C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TotalTime>
  <Words>144</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Trebuchet MS</vt:lpstr>
      <vt:lpstr>Wingdings 3</vt:lpstr>
      <vt:lpstr>Facet</vt:lpstr>
      <vt:lpstr>المدرسة إذا كان طفلك قد ولد بين 1 مارس/آذار 2018 و 28 فبراير/شباط 2019، فيمكنك تسجيله في يناير/كانون الثاني 2023 للبدء في الذهاب إلى المدرسة في أغسطس/آب 2023.    فترة التسجيل للمقاعد الدراسية للفصل الدراسي 2023/24 مفتوحة من يوم الإثنين الموافق 16 يناير/كانون الثاني لغاية يوم الجمعة الموافق 20 يناير/كانون الثاني 2023. إذا فاتك التقديم خلال هذه الفترة، يرجى الاتصال بالمدرسة الأساسية التي اخترتها قبل نهاية شهر فبراير/شباط.  انقر على هذا الرابط للتقدم بالطلب: https://www.aberdeenshire.gov.uk/schools/school-info/admissions/primary-school-registration/.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Pre-school early learning 3/4 years old Children who were born between 1st March 2016 and 28th February 2019 are entitled to free early learning and childcare in the school term 2021 to 2022.  Click on https://www.aberdeenshire.gov.uk/social-care-and-health/childcare-and-early-learning/3-and-4-year-olds/ for information. Contact your local nursery if you need help.  </dc:title>
  <dc:creator>Ian Brownlee</dc:creator>
  <cp:lastModifiedBy>Ian Brownlee</cp:lastModifiedBy>
  <cp:revision>8</cp:revision>
  <dcterms:created xsi:type="dcterms:W3CDTF">2021-01-13T11:34:58Z</dcterms:created>
  <dcterms:modified xsi:type="dcterms:W3CDTF">2022-11-22T14:18:40Z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0x0101005AB024259AC97D43AC434F82B70487A8</vt:lpwstr>
  </property>
  <property fmtid="{D5CDD505-2E9C-101B-9397-08002B2CF9AE}" pid="3" name="MediaServiceImageTags">
    <vt:lpwstr/>
  </property>
</Properties>
</file>