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Brownlee" userId="ee09a8d8-3916-415b-82ba-5e3f0bba9e2f" providerId="ADAL" clId="{2C16031A-1538-450E-9D4D-F715AD7D23B9}"/>
    <pc:docChg chg="undo redo custSel modSld">
      <pc:chgData name="Ian Brownlee" userId="ee09a8d8-3916-415b-82ba-5e3f0bba9e2f" providerId="ADAL" clId="{2C16031A-1538-450E-9D4D-F715AD7D23B9}" dt="2021-11-12T10:34:26.542" v="26" actId="1076"/>
      <pc:docMkLst>
        <pc:docMk/>
      </pc:docMkLst>
      <pc:sldChg chg="modSp mod">
        <pc:chgData name="Ian Brownlee" userId="ee09a8d8-3916-415b-82ba-5e3f0bba9e2f" providerId="ADAL" clId="{2C16031A-1538-450E-9D4D-F715AD7D23B9}" dt="2021-11-12T10:34:26.542" v="26" actId="1076"/>
        <pc:sldMkLst>
          <pc:docMk/>
          <pc:sldMk cId="4196037934" sldId="256"/>
        </pc:sldMkLst>
        <pc:spChg chg="mod">
          <ac:chgData name="Ian Brownlee" userId="ee09a8d8-3916-415b-82ba-5e3f0bba9e2f" providerId="ADAL" clId="{2C16031A-1538-450E-9D4D-F715AD7D23B9}" dt="2021-11-12T10:34:22.338" v="25" actId="20577"/>
          <ac:spMkLst>
            <pc:docMk/>
            <pc:sldMk cId="4196037934" sldId="256"/>
            <ac:spMk id="2" creationId="{00000000-0000-0000-0000-000000000000}"/>
          </ac:spMkLst>
        </pc:spChg>
        <pc:spChg chg="mod">
          <ac:chgData name="Ian Brownlee" userId="ee09a8d8-3916-415b-82ba-5e3f0bba9e2f" providerId="ADAL" clId="{2C16031A-1538-450E-9D4D-F715AD7D23B9}" dt="2021-11-12T10:34:26.542" v="26" actId="1076"/>
          <ac:spMkLst>
            <pc:docMk/>
            <pc:sldMk cId="4196037934" sldId="256"/>
            <ac:spMk id="10" creationId="{66CDC78E-CBA9-4DA5-B4C6-DBD2365FF015}"/>
          </ac:spMkLst>
        </pc:spChg>
      </pc:sldChg>
    </pc:docChg>
  </pc:docChgLst>
  <pc:docChgLst>
    <pc:chgData name="Ian Brownlee" userId="ee09a8d8-3916-415b-82ba-5e3f0bba9e2f" providerId="ADAL" clId="{EF750554-572B-4C63-A50E-A3C7FECB91E8}"/>
    <pc:docChg chg="undo custSel modSld">
      <pc:chgData name="Ian Brownlee" userId="ee09a8d8-3916-415b-82ba-5e3f0bba9e2f" providerId="ADAL" clId="{EF750554-572B-4C63-A50E-A3C7FECB91E8}" dt="2022-11-22T13:56:29.014" v="11" actId="20577"/>
      <pc:docMkLst>
        <pc:docMk/>
      </pc:docMkLst>
      <pc:sldChg chg="modSp mod">
        <pc:chgData name="Ian Brownlee" userId="ee09a8d8-3916-415b-82ba-5e3f0bba9e2f" providerId="ADAL" clId="{EF750554-572B-4C63-A50E-A3C7FECB91E8}" dt="2022-11-22T13:56:29.014" v="11" actId="20577"/>
        <pc:sldMkLst>
          <pc:docMk/>
          <pc:sldMk cId="4196037934" sldId="256"/>
        </pc:sldMkLst>
        <pc:spChg chg="mod">
          <ac:chgData name="Ian Brownlee" userId="ee09a8d8-3916-415b-82ba-5e3f0bba9e2f" providerId="ADAL" clId="{EF750554-572B-4C63-A50E-A3C7FECB91E8}" dt="2022-11-22T13:56:29.014" v="11" actId="20577"/>
          <ac:spMkLst>
            <pc:docMk/>
            <pc:sldMk cId="4196037934" sldId="25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71748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52861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1627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738664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1939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050598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935024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184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4641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25903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6F0029-C955-4144-BB1D-AFBF48BD5AF1}" type="datetimeFigureOut">
              <a:rPr lang="en-GB" smtClean="0"/>
              <a:pPr/>
              <a:t>22/11/2022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13537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6F0029-C955-4144-BB1D-AFBF48BD5AF1}" type="datetimeFigureOut">
              <a:rPr lang="en-GB" smtClean="0"/>
              <a:pPr/>
              <a:t>22/11/2022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3354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6F0029-C955-4144-BB1D-AFBF48BD5AF1}" type="datetimeFigureOut">
              <a:rPr lang="en-GB" smtClean="0"/>
              <a:pPr/>
              <a:t>22/11/2022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25209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F0029-C955-4144-BB1D-AFBF48BD5AF1}" type="datetimeFigureOut">
              <a:rPr lang="en-GB" smtClean="0"/>
              <a:pPr/>
              <a:t>22/11/2022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38478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6F0029-C955-4144-BB1D-AFBF48BD5AF1}" type="datetimeFigureOut">
              <a:rPr lang="en-GB" smtClean="0"/>
              <a:pPr/>
              <a:t>22/11/2022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44512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
        <p:nvSpPr>
          <p:cNvPr id="5" name="Date Placeholder 4"/>
          <p:cNvSpPr>
            <a:spLocks noGrp="1"/>
          </p:cNvSpPr>
          <p:nvPr>
            <p:ph type="dt" sz="half" idx="10"/>
          </p:nvPr>
        </p:nvSpPr>
        <p:spPr/>
        <p:txBody>
          <a:bodyPr/>
          <a:lstStyle/>
          <a:p>
            <a:fld id="{5A6F0029-C955-4144-BB1D-AFBF48BD5AF1}" type="datetimeFigureOut">
              <a:rPr lang="en-GB" smtClean="0"/>
              <a:pPr/>
              <a:t>22/11/2022</a:t>
            </a:fld>
            <a:endParaRPr lang="en-GB"/>
          </a:p>
        </p:txBody>
      </p:sp>
    </p:spTree>
    <p:extLst>
      <p:ext uri="{BB962C8B-B14F-4D97-AF65-F5344CB8AC3E}">
        <p14:creationId xmlns:p14="http://schemas.microsoft.com/office/powerpoint/2010/main" val="108454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6F0029-C955-4144-BB1D-AFBF48BD5AF1}" type="datetimeFigureOut">
              <a:rPr lang="en-GB" smtClean="0"/>
              <a:pPr/>
              <a:t>22/11/2022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02B540-0222-46EA-B533-1C1DC9E28C05}" type="slidenum">
              <a:rPr lang="en-GB" smtClean="0"/>
              <a:pPr/>
              <a:t>‹#›</a:t>
            </a:fld>
            <a:endParaRPr lang="en-GB"/>
          </a:p>
        </p:txBody>
      </p:sp>
    </p:spTree>
    <p:extLst>
      <p:ext uri="{BB962C8B-B14F-4D97-AF65-F5344CB8AC3E}">
        <p14:creationId xmlns:p14="http://schemas.microsoft.com/office/powerpoint/2010/main" val="204565741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berdeenshire.gov.uk/social-care-and-health/childcare-and-early-learning/2-year-olds/"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mailto:Eligible2andCensus@aberdeenshire.gov.uk"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icture containing indoor, toy&#10;&#10;Description automatically generated">
            <a:extLst>
              <a:ext uri="{FF2B5EF4-FFF2-40B4-BE49-F238E27FC236}">
                <a16:creationId xmlns:a16="http://schemas.microsoft.com/office/drawing/2014/main" id="{18820094-285C-4391-87D3-110C9A56AB4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8134" t="9091" r="21768"/>
          <a:stretch/>
        </p:blipFill>
        <p:spPr>
          <a:xfrm>
            <a:off x="5373427" y="-1852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p:cNvSpPr>
            <a:spLocks noGrp="1"/>
          </p:cNvSpPr>
          <p:nvPr>
            <p:ph type="ctrTitle"/>
          </p:nvPr>
        </p:nvSpPr>
        <p:spPr>
          <a:xfrm>
            <a:off x="647987" y="533400"/>
            <a:ext cx="5375660" cy="4862705"/>
          </a:xfrm>
        </p:spPr>
        <p:txBody>
          <a:bodyPr anchor="t" anchorCtr="0">
            <a:noAutofit/>
          </a:bodyPr>
          <a:lstStyle/>
          <a:p>
            <a:pPr lvl="0" rtl="1"/>
            <a:r>
              <a:rPr lang="ar-SY" sz="2200" b="1" dirty="0">
                <a:solidFill>
                  <a:srgbClr val="002060"/>
                </a:solidFill>
              </a:rPr>
              <a:t>التعليم المبكر لما قبل المدرسة</a:t>
            </a:r>
            <a:br>
              <a:rPr lang="ar-SY" sz="2200" dirty="0"/>
            </a:br>
            <a:r>
              <a:rPr lang="ar-SY" sz="2200" dirty="0">
                <a:solidFill>
                  <a:srgbClr val="0070C0"/>
                </a:solidFill>
              </a:rPr>
              <a:t> بعض الأطفال الذين يبلغون سنتين من العمر لهم الحق في الحصول على التعلم المجاني في وقت مبكر (الحضانة) أو رعاية الأطفال.</a:t>
            </a:r>
            <a:br>
              <a:rPr lang="en-GB" sz="2200" dirty="0">
                <a:solidFill>
                  <a:srgbClr val="0070C0"/>
                </a:solidFill>
              </a:rPr>
            </a:br>
            <a:r>
              <a:rPr lang="en-GB" sz="2200" dirty="0">
                <a:solidFill>
                  <a:srgbClr val="0070C0"/>
                </a:solidFill>
              </a:rPr>
              <a:t> </a:t>
            </a:r>
            <a:br>
              <a:rPr lang="en-GB" sz="2200" dirty="0">
                <a:solidFill>
                  <a:srgbClr val="0070C0"/>
                </a:solidFill>
              </a:rPr>
            </a:br>
            <a:r>
              <a:rPr lang="ar-SY" sz="2200" dirty="0">
                <a:solidFill>
                  <a:srgbClr val="0070C0"/>
                </a:solidFill>
              </a:rPr>
              <a:t>وإذا كنت مؤهلاً (تتلقى مستحقات رعاية/منخفض الدخل/ إلخ)، وقد ولد طفلك بين 1 مارس/آذار </a:t>
            </a:r>
            <a:r>
              <a:rPr lang="en-GB" sz="2200" dirty="0">
                <a:solidFill>
                  <a:srgbClr val="0070C0"/>
                </a:solidFill>
              </a:rPr>
              <a:t>2021</a:t>
            </a:r>
            <a:r>
              <a:rPr lang="ar-SY" sz="2200" dirty="0">
                <a:solidFill>
                  <a:srgbClr val="0070C0"/>
                </a:solidFill>
              </a:rPr>
              <a:t> و 28 فبراير/شباط </a:t>
            </a:r>
            <a:r>
              <a:rPr lang="en-GB" sz="2200">
                <a:solidFill>
                  <a:srgbClr val="0070C0"/>
                </a:solidFill>
              </a:rPr>
              <a:t>2022</a:t>
            </a:r>
            <a:r>
              <a:rPr lang="ar-SY" sz="2200">
                <a:solidFill>
                  <a:srgbClr val="0070C0"/>
                </a:solidFill>
              </a:rPr>
              <a:t>، </a:t>
            </a:r>
            <a:r>
              <a:rPr lang="ar-SY" sz="2200" dirty="0">
                <a:solidFill>
                  <a:srgbClr val="0070C0"/>
                </a:solidFill>
              </a:rPr>
              <a:t>فقد يكون لك الحق في الوصول إلى مكان الحضانة:</a:t>
            </a:r>
            <a:br>
              <a:rPr lang="en-GB" sz="2200" dirty="0">
                <a:solidFill>
                  <a:srgbClr val="0070C0"/>
                </a:solidFill>
              </a:rPr>
            </a:br>
            <a:r>
              <a:rPr lang="en-GB" sz="2200" u="sng" dirty="0">
                <a:hlinkClick r:id="rId3"/>
              </a:rPr>
              <a:t>https://www.aberdeenshire.gov.uk/social-care-and-health/childcare-and-early-learning/2-year-olds/</a:t>
            </a:r>
            <a:br>
              <a:rPr lang="en-GB" sz="2200" dirty="0"/>
            </a:br>
            <a:r>
              <a:rPr lang="en-GB" sz="2200" dirty="0"/>
              <a:t> </a:t>
            </a:r>
            <a:br>
              <a:rPr lang="en-GB" sz="2200" dirty="0"/>
            </a:br>
            <a:endParaRPr lang="en-GB" sz="2200" dirty="0"/>
          </a:p>
        </p:txBody>
      </p:sp>
      <p:cxnSp>
        <p:nvCxnSpPr>
          <p:cNvPr id="12" name="Straight Connector 11">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9" name="Picture 8">
            <a:extLst>
              <a:ext uri="{FF2B5EF4-FFF2-40B4-BE49-F238E27FC236}">
                <a16:creationId xmlns:a16="http://schemas.microsoft.com/office/drawing/2014/main" id="{726A0266-5194-4D77-953D-0D98E85D2AD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5588" b="30667"/>
          <a:stretch/>
        </p:blipFill>
        <p:spPr>
          <a:xfrm>
            <a:off x="968169" y="-8467"/>
            <a:ext cx="1792580" cy="541867"/>
          </a:xfrm>
          <a:prstGeom prst="rect">
            <a:avLst/>
          </a:prstGeom>
        </p:spPr>
      </p:pic>
      <p:sp>
        <p:nvSpPr>
          <p:cNvPr id="10" name="Rectangle 9">
            <a:extLst>
              <a:ext uri="{FF2B5EF4-FFF2-40B4-BE49-F238E27FC236}">
                <a16:creationId xmlns:a16="http://schemas.microsoft.com/office/drawing/2014/main" id="{66CDC78E-CBA9-4DA5-B4C6-DBD2365FF015}"/>
              </a:ext>
            </a:extLst>
          </p:cNvPr>
          <p:cNvSpPr/>
          <p:nvPr/>
        </p:nvSpPr>
        <p:spPr>
          <a:xfrm>
            <a:off x="861841" y="5223933"/>
            <a:ext cx="5366905" cy="1015663"/>
          </a:xfrm>
          <a:prstGeom prst="rect">
            <a:avLst/>
          </a:prstGeom>
        </p:spPr>
        <p:txBody>
          <a:bodyPr wrap="square">
            <a:spAutoFit/>
          </a:bodyPr>
          <a:lstStyle/>
          <a:p>
            <a:r>
              <a:rPr lang="ar-SY" sz="2000" dirty="0">
                <a:solidFill>
                  <a:srgbClr val="0070C0"/>
                </a:solidFill>
              </a:rPr>
              <a:t>إذا كنت بحاجة إلى مساعدة أو مشورة، فتواصل عبر البريد الإلكتروني:</a:t>
            </a:r>
            <a:endParaRPr lang="en-GB" sz="2000" dirty="0">
              <a:solidFill>
                <a:srgbClr val="0070C0"/>
              </a:solidFill>
            </a:endParaRPr>
          </a:p>
          <a:p>
            <a:r>
              <a:rPr lang="en-GB" sz="2000" u="sng" dirty="0">
                <a:hlinkClick r:id="rId5"/>
              </a:rPr>
              <a:t>Eligible2andCensus@aberdeenshire.gov.uk</a:t>
            </a:r>
            <a:r>
              <a:rPr lang="en-GB" sz="2000" dirty="0"/>
              <a:t> </a:t>
            </a:r>
          </a:p>
        </p:txBody>
      </p:sp>
    </p:spTree>
    <p:extLst>
      <p:ext uri="{BB962C8B-B14F-4D97-AF65-F5344CB8AC3E}">
        <p14:creationId xmlns:p14="http://schemas.microsoft.com/office/powerpoint/2010/main" val="41960379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B024259AC97D43AC434F82B70487A8" ma:contentTypeVersion="15" ma:contentTypeDescription="Create a new document." ma:contentTypeScope="" ma:versionID="bb2f7639257cea7767dbdc134ecf0179">
  <xsd:schema xmlns:xsd="http://www.w3.org/2001/XMLSchema" xmlns:xs="http://www.w3.org/2001/XMLSchema" xmlns:p="http://schemas.microsoft.com/office/2006/metadata/properties" xmlns:ns2="d7f6f942-8283-49a7-b50d-08119ce8305e" xmlns:ns3="88be6acd-ca91-45e1-a55e-f94b3e6c488a" xmlns:ns4="b286816e-519d-42c6-8f15-1a4235facbd1" targetNamespace="http://schemas.microsoft.com/office/2006/metadata/properties" ma:root="true" ma:fieldsID="c5103a4f261c0f6b3560cbae7707ea0f" ns2:_="" ns3:_="" ns4:_="">
    <xsd:import namespace="d7f6f942-8283-49a7-b50d-08119ce8305e"/>
    <xsd:import namespace="88be6acd-ca91-45e1-a55e-f94b3e6c488a"/>
    <xsd:import namespace="b286816e-519d-42c6-8f15-1a4235facb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f6f942-8283-49a7-b50d-08119ce830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c9237bb-78b7-42cf-81ab-aa5abb9ec15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8be6acd-ca91-45e1-a55e-f94b3e6c488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86816e-519d-42c6-8f15-1a4235facbd1"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75d9071-8add-477e-bbd4-52f695b65efd}" ma:internalName="TaxCatchAll" ma:showField="CatchAllData" ma:web="88be6acd-ca91-45e1-a55e-f94b3e6c48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f6f942-8283-49a7-b50d-08119ce8305e">
      <Terms xmlns="http://schemas.microsoft.com/office/infopath/2007/PartnerControls"/>
    </lcf76f155ced4ddcb4097134ff3c332f>
    <TaxCatchAll xmlns="b286816e-519d-42c6-8f15-1a4235facbd1" xsi:nil="true"/>
  </documentManagement>
</p:properties>
</file>

<file path=customXml/itemProps1.xml><?xml version="1.0" encoding="utf-8"?>
<ds:datastoreItem xmlns:ds="http://schemas.openxmlformats.org/officeDocument/2006/customXml" ds:itemID="{BBB14A33-DBFB-4FBE-96A6-0FC96EEF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f6f942-8283-49a7-b50d-08119ce8305e"/>
    <ds:schemaRef ds:uri="88be6acd-ca91-45e1-a55e-f94b3e6c488a"/>
    <ds:schemaRef ds:uri="b286816e-519d-42c6-8f15-1a4235facb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3056EBA-E113-4E19-A02E-949776B49C74}">
  <ds:schemaRefs>
    <ds:schemaRef ds:uri="http://schemas.microsoft.com/sharepoint/v3/contenttype/forms"/>
  </ds:schemaRefs>
</ds:datastoreItem>
</file>

<file path=customXml/itemProps3.xml><?xml version="1.0" encoding="utf-8"?>
<ds:datastoreItem xmlns:ds="http://schemas.openxmlformats.org/officeDocument/2006/customXml" ds:itemID="{12A4E2D1-16DF-482B-A2F9-6DF46FBCDA71}">
  <ds:schemaRefs>
    <ds:schemaRef ds:uri="http://purl.org/dc/terms/"/>
    <ds:schemaRef ds:uri="http://schemas.openxmlformats.org/package/2006/metadata/core-properties"/>
    <ds:schemaRef ds:uri="http://purl.org/dc/dcmitype/"/>
    <ds:schemaRef ds:uri="0f78a829-1d15-475d-bae1-e2585bfd43c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d7f6f942-8283-49a7-b50d-08119ce8305e"/>
    <ds:schemaRef ds:uri="b286816e-519d-42c6-8f15-1a4235facbd1"/>
  </ds:schemaRefs>
</ds:datastoreItem>
</file>

<file path=docProps/app.xml><?xml version="1.0" encoding="utf-8"?>
<Properties xmlns="http://schemas.openxmlformats.org/officeDocument/2006/extended-properties" xmlns:vt="http://schemas.openxmlformats.org/officeDocument/2006/docPropsVTypes">
  <TotalTime>21</TotalTime>
  <Words>113</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Trebuchet MS</vt:lpstr>
      <vt:lpstr>Wingdings 3</vt:lpstr>
      <vt:lpstr>Facet</vt:lpstr>
      <vt:lpstr>التعليم المبكر لما قبل المدرسة  بعض الأطفال الذين يبلغون سنتين من العمر لهم الحق في الحصول على التعلم المجاني في وقت مبكر (الحضانة) أو رعاية الأطفال.   وإذا كنت مؤهلاً (تتلقى مستحقات رعاية/منخفض الدخل/ إلخ)، وقد ولد طفلك بين 1 مارس/آذار 2021 و 28 فبراير/شباط 2022، فقد يكون لك الحق في الوصول إلى مكان الحضانة: https://www.aberdeenshire.gov.uk/social-care-and-health/childcare-and-early-learning/2-year-olds/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have young children? In Scotland, children who are aged 3 or 4 years old (and some who aged 2 years old) have a right to 1140 hours per year of early learning and childcare This usually means around up to 30 hours per week during term time).   </dc:title>
  <dc:creator>Ian Brownlee</dc:creator>
  <cp:lastModifiedBy>Ian Brownlee</cp:lastModifiedBy>
  <cp:revision>8</cp:revision>
  <dcterms:created xsi:type="dcterms:W3CDTF">2021-01-13T09:53:37Z</dcterms:created>
  <dcterms:modified xsi:type="dcterms:W3CDTF">2022-11-22T13:56:31Z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0x0101005AB024259AC97D43AC434F82B70487A8</vt:lpwstr>
  </property>
  <property fmtid="{D5CDD505-2E9C-101B-9397-08002B2CF9AE}" pid="3" name="MediaServiceImageTags">
    <vt:lpwstr/>
  </property>
</Properties>
</file>